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2" r:id="rId31"/>
    <p:sldId id="314" r:id="rId32"/>
    <p:sldId id="313" r:id="rId33"/>
    <p:sldId id="315" r:id="rId34"/>
    <p:sldId id="316" r:id="rId35"/>
    <p:sldId id="317" r:id="rId36"/>
    <p:sldId id="294" r:id="rId37"/>
    <p:sldId id="296" r:id="rId38"/>
    <p:sldId id="318" r:id="rId39"/>
    <p:sldId id="319" r:id="rId40"/>
    <p:sldId id="321" r:id="rId41"/>
    <p:sldId id="323" r:id="rId42"/>
    <p:sldId id="324" r:id="rId43"/>
    <p:sldId id="322"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960000-4E53-46B6-9FDF-6A6C0FFFE3F5}">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2"/>
            <p14:sldId id="314"/>
            <p14:sldId id="313"/>
            <p14:sldId id="315"/>
            <p14:sldId id="316"/>
            <p14:sldId id="317"/>
            <p14:sldId id="294"/>
            <p14:sldId id="296"/>
            <p14:sldId id="318"/>
            <p14:sldId id="319"/>
            <p14:sldId id="321"/>
            <p14:sldId id="323"/>
            <p14:sldId id="324"/>
            <p14:sldId id="322"/>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6" autoAdjust="0"/>
    <p:restoredTop sz="85215" autoAdjust="0"/>
  </p:normalViewPr>
  <p:slideViewPr>
    <p:cSldViewPr snapToGrid="0" snapToObjects="1">
      <p:cViewPr varScale="1">
        <p:scale>
          <a:sx n="60" d="100"/>
          <a:sy n="60" d="100"/>
        </p:scale>
        <p:origin x="72" y="9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Vikas Movva</a:t>
            </a:r>
          </a:p>
          <a:p>
            <a:r>
              <a:rPr lang="en-US" dirty="0">
                <a:solidFill>
                  <a:schemeClr val="bg2"/>
                </a:solidFill>
                <a:latin typeface="Abadi" panose="020B0604020104020204" pitchFamily="34" charset="0"/>
                <a:ea typeface="SF Pro" pitchFamily="2" charset="0"/>
                <a:cs typeface="SF Pro" pitchFamily="2" charset="0"/>
              </a:rPr>
              <a:t>2023-12-12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D2EA7F68-620B-6FBB-8D05-4EF9BA0FEC88}"/>
              </a:ext>
            </a:extLst>
          </p:cNvPr>
          <p:cNvSpPr txBox="1"/>
          <p:nvPr/>
        </p:nvSpPr>
        <p:spPr>
          <a:xfrm>
            <a:off x="734027" y="1404514"/>
            <a:ext cx="9228120" cy="5078313"/>
          </a:xfrm>
          <a:prstGeom prst="rect">
            <a:avLst/>
          </a:prstGeom>
          <a:noFill/>
        </p:spPr>
        <p:txBody>
          <a:bodyPr wrap="square">
            <a:spAutoFit/>
          </a:bodyPr>
          <a:lstStyle/>
          <a:p>
            <a:r>
              <a:rPr lang="en-CA" b="1" dirty="0">
                <a:latin typeface="Aptos" panose="020B0004020202020204" pitchFamily="34" charset="0"/>
              </a:rPr>
              <a:t>Perform EDA and determine data labels</a:t>
            </a:r>
          </a:p>
          <a:p>
            <a:r>
              <a:rPr lang="en-CA" b="1" dirty="0">
                <a:latin typeface="Aptos" panose="020B0004020202020204" pitchFamily="34" charset="0"/>
              </a:rPr>
              <a:t>Calculate:</a:t>
            </a:r>
          </a:p>
          <a:p>
            <a:pPr marL="285750" indent="-285750">
              <a:buFont typeface="Arial" panose="020B0604020202020204" pitchFamily="34" charset="0"/>
              <a:buChar char="•"/>
            </a:pPr>
            <a:r>
              <a:rPr lang="en-CA" dirty="0">
                <a:latin typeface="Aptos" panose="020B0004020202020204" pitchFamily="34" charset="0"/>
              </a:rPr>
              <a:t># of launches for each site </a:t>
            </a:r>
          </a:p>
          <a:p>
            <a:pPr marL="285750" indent="-285750">
              <a:buFont typeface="Arial" panose="020B0604020202020204" pitchFamily="34" charset="0"/>
              <a:buChar char="•"/>
            </a:pPr>
            <a:r>
              <a:rPr lang="en-CA" dirty="0">
                <a:latin typeface="Aptos" panose="020B0004020202020204" pitchFamily="34" charset="0"/>
              </a:rPr>
              <a:t># and occurrence of orbit </a:t>
            </a:r>
          </a:p>
          <a:p>
            <a:pPr marL="285750" indent="-285750">
              <a:buFont typeface="Arial" panose="020B0604020202020204" pitchFamily="34" charset="0"/>
              <a:buChar char="•"/>
            </a:pPr>
            <a:r>
              <a:rPr lang="en-CA" dirty="0">
                <a:latin typeface="Aptos" panose="020B0004020202020204" pitchFamily="34" charset="0"/>
              </a:rPr>
              <a:t># and occurrence of mission outcome per orbit type]</a:t>
            </a:r>
          </a:p>
          <a:p>
            <a:r>
              <a:rPr lang="en-CA" dirty="0">
                <a:latin typeface="Aptos" panose="020B0004020202020204" pitchFamily="34" charset="0"/>
              </a:rPr>
              <a:t>Create binary landing outcome column (dependent variable)</a:t>
            </a:r>
          </a:p>
          <a:p>
            <a:r>
              <a:rPr lang="en-CA" dirty="0">
                <a:latin typeface="Aptos" panose="020B0004020202020204" pitchFamily="34" charset="0"/>
              </a:rPr>
              <a:t>Export data to csv file </a:t>
            </a:r>
          </a:p>
          <a:p>
            <a:r>
              <a:rPr lang="en-CA" b="1" dirty="0">
                <a:latin typeface="Aptos" panose="020B0004020202020204" pitchFamily="34" charset="0"/>
              </a:rPr>
              <a:t>Landing Outcomes</a:t>
            </a:r>
          </a:p>
          <a:p>
            <a:pPr marL="285750" indent="-285750">
              <a:buFont typeface="Arial" panose="020B0604020202020204" pitchFamily="34" charset="0"/>
              <a:buChar char="•"/>
            </a:pPr>
            <a:r>
              <a:rPr lang="en-CA" dirty="0">
                <a:latin typeface="Aptos" panose="020B0004020202020204" pitchFamily="34" charset="0"/>
              </a:rPr>
              <a:t>Landing was not always successful</a:t>
            </a:r>
          </a:p>
          <a:p>
            <a:pPr marL="285750" indent="-285750">
              <a:buFont typeface="Arial" panose="020B0604020202020204" pitchFamily="34" charset="0"/>
              <a:buChar char="•"/>
            </a:pPr>
            <a:r>
              <a:rPr lang="en-CA" dirty="0">
                <a:latin typeface="Aptos" panose="020B0004020202020204" pitchFamily="34" charset="0"/>
              </a:rPr>
              <a:t>True Ocean: mission outcome had a successful landing to a specific region of the ocean</a:t>
            </a:r>
          </a:p>
          <a:p>
            <a:pPr marL="285750" indent="-285750">
              <a:buFont typeface="Arial" panose="020B0604020202020204" pitchFamily="34" charset="0"/>
              <a:buChar char="•"/>
            </a:pPr>
            <a:r>
              <a:rPr lang="en-CA" dirty="0">
                <a:latin typeface="Aptos" panose="020B0004020202020204" pitchFamily="34" charset="0"/>
              </a:rPr>
              <a:t>2023 Landing Outcome Cont.</a:t>
            </a:r>
          </a:p>
          <a:p>
            <a:pPr marL="285750" indent="-285750">
              <a:buFont typeface="Arial" panose="020B0604020202020204" pitchFamily="34" charset="0"/>
              <a:buChar char="•"/>
            </a:pPr>
            <a:r>
              <a:rPr lang="en-CA" dirty="0">
                <a:latin typeface="Aptos" panose="020B0004020202020204" pitchFamily="34" charset="0"/>
              </a:rPr>
              <a:t>False Ocean: represented an unsuccessful landing to a specific region of ocean</a:t>
            </a:r>
          </a:p>
          <a:p>
            <a:pPr marL="285750" indent="-285750">
              <a:buFont typeface="Arial" panose="020B0604020202020204" pitchFamily="34" charset="0"/>
              <a:buChar char="•"/>
            </a:pPr>
            <a:r>
              <a:rPr lang="en-CA" dirty="0">
                <a:latin typeface="Aptos" panose="020B0004020202020204" pitchFamily="34" charset="0"/>
              </a:rPr>
              <a:t>True RTLS: meant the mission had a successful landing on a ground pad</a:t>
            </a:r>
          </a:p>
          <a:p>
            <a:pPr marL="285750" indent="-285750">
              <a:buFont typeface="Arial" panose="020B0604020202020204" pitchFamily="34" charset="0"/>
              <a:buChar char="•"/>
            </a:pPr>
            <a:r>
              <a:rPr lang="en-CA" dirty="0">
                <a:latin typeface="Aptos" panose="020B0004020202020204" pitchFamily="34" charset="0"/>
              </a:rPr>
              <a:t>False RTLS: represented an unsuccessful landing on a ground pad</a:t>
            </a:r>
          </a:p>
          <a:p>
            <a:pPr marL="285750" indent="-285750">
              <a:buFont typeface="Arial" panose="020B0604020202020204" pitchFamily="34" charset="0"/>
              <a:buChar char="•"/>
            </a:pPr>
            <a:r>
              <a:rPr lang="en-CA" dirty="0">
                <a:latin typeface="Aptos" panose="020B0004020202020204" pitchFamily="34" charset="0"/>
              </a:rPr>
              <a:t>True ASDS: meant the mission outcome had a successful landing on a drone ship</a:t>
            </a:r>
          </a:p>
          <a:p>
            <a:pPr marL="285750" indent="-285750">
              <a:buFont typeface="Arial" panose="020B0604020202020204" pitchFamily="34" charset="0"/>
              <a:buChar char="•"/>
            </a:pPr>
            <a:r>
              <a:rPr lang="en-CA" dirty="0">
                <a:latin typeface="Aptos" panose="020B0004020202020204" pitchFamily="34" charset="0"/>
              </a:rPr>
              <a:t>False ASDS: represented an unsuccessful landing on drone ship</a:t>
            </a:r>
          </a:p>
          <a:p>
            <a:pPr marL="285750" indent="-285750">
              <a:buFont typeface="Arial" panose="020B0604020202020204" pitchFamily="34" charset="0"/>
              <a:buChar char="•"/>
            </a:pPr>
            <a:r>
              <a:rPr lang="en-CA" dirty="0">
                <a:latin typeface="Aptos" panose="020B0004020202020204" pitchFamily="34" charset="0"/>
              </a:rPr>
              <a:t>Outcomes converted into 1 for a successful landing and 0 for an</a:t>
            </a:r>
          </a:p>
          <a:p>
            <a:pPr marL="285750" indent="-285750">
              <a:buFont typeface="Arial" panose="020B0604020202020204" pitchFamily="34" charset="0"/>
              <a:buChar char="•"/>
            </a:pPr>
            <a:r>
              <a:rPr lang="en-CA" dirty="0">
                <a:latin typeface="Aptos" panose="020B0004020202020204" pitchFamily="34" charset="0"/>
              </a:rPr>
              <a:t>unsuccessful landing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31495"/>
            <a:ext cx="10302940" cy="5095716"/>
          </a:xfrm>
          <a:prstGeom prst="rect">
            <a:avLst/>
          </a:prstGeom>
        </p:spPr>
        <p:txBody>
          <a:bodyPr lIns="91440" tIns="45720" rIns="91440" bIns="45720" anchor="t"/>
          <a:lstStyle/>
          <a:p>
            <a:pPr marL="0" indent="0">
              <a:buNone/>
            </a:pPr>
            <a:r>
              <a:rPr lang="en-US" b="1" dirty="0">
                <a:latin typeface="Aptos" panose="020B0004020202020204" pitchFamily="34" charset="0"/>
              </a:rPr>
              <a:t>Charts:</a:t>
            </a:r>
          </a:p>
          <a:p>
            <a:pPr marL="0" indent="0">
              <a:buNone/>
            </a:pPr>
            <a:r>
              <a:rPr lang="en-US" dirty="0">
                <a:latin typeface="Aptos" panose="020B0004020202020204" pitchFamily="34" charset="0"/>
              </a:rPr>
              <a:t>Flight Number vs. Payload Mass, Flight Number vs. Launch Site, Payload Mass vs. Launch Site, Orbit Type vs. Success Rate, Flight Number vs. Orbit Type, Payload Mass vs Orbit Type and Success Rate Yearly Trend</a:t>
            </a:r>
          </a:p>
          <a:p>
            <a:pPr marL="0" indent="0">
              <a:buNone/>
            </a:pPr>
            <a:endParaRPr lang="en-US" dirty="0">
              <a:latin typeface="Aptos" panose="020B0004020202020204" pitchFamily="34" charset="0"/>
            </a:endParaRPr>
          </a:p>
          <a:p>
            <a:pPr marL="0" indent="0">
              <a:buNone/>
            </a:pPr>
            <a:r>
              <a:rPr lang="en-US" dirty="0">
                <a:latin typeface="Aptos" panose="020B0004020202020204" pitchFamily="34" charset="0"/>
              </a:rPr>
              <a:t>These charts show the relationship between variables and if they exist could be used as a feature in a machine learning model</a:t>
            </a:r>
          </a:p>
          <a:p>
            <a:pPr marL="0" indent="0">
              <a:buNone/>
            </a:pPr>
            <a:endParaRPr lang="en-US" sz="1800" dirty="0">
              <a:latin typeface="Aptos" panose="020B0004020202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1494"/>
            <a:ext cx="9745589" cy="4987855"/>
          </a:xfrm>
          <a:prstGeom prst="rect">
            <a:avLst/>
          </a:prstGeom>
        </p:spPr>
        <p:txBody>
          <a:bodyPr lIns="91440" tIns="45720" rIns="91440" bIns="45720" anchor="t"/>
          <a:lstStyle/>
          <a:p>
            <a:pPr marL="0" indent="0">
              <a:buNone/>
            </a:pPr>
            <a:r>
              <a:rPr lang="en-US" sz="2000" b="1" dirty="0"/>
              <a:t>SQL queries preformed:</a:t>
            </a:r>
          </a:p>
          <a:p>
            <a:r>
              <a:rPr lang="en-US" sz="2000" dirty="0"/>
              <a:t>Displaying the names of the unique launch sites in the space mission </a:t>
            </a:r>
          </a:p>
          <a:p>
            <a:r>
              <a:rPr lang="en-US" sz="2000" dirty="0"/>
              <a:t>Displaying 5 records where launch sites begin with the string ‘CCA’ </a:t>
            </a:r>
          </a:p>
          <a:p>
            <a:r>
              <a:rPr lang="en-US" sz="2000" dirty="0"/>
              <a:t>Displaying the total payload mass carried by boosters launched by NASA (CRS) </a:t>
            </a:r>
          </a:p>
          <a:p>
            <a:r>
              <a:rPr lang="en-US" sz="2000" dirty="0"/>
              <a:t>Displaying average payload mass carried by booster version F9 v1.1 </a:t>
            </a:r>
          </a:p>
          <a:p>
            <a:r>
              <a:rPr lang="en-US" sz="2000" dirty="0"/>
              <a:t>Listing the date when the first successful landing outcome in ground pad was achieved Listing the names of the boosters which have success in drone ship and have payload mass greater than 4000 but less than 6000</a:t>
            </a:r>
          </a:p>
          <a:p>
            <a:r>
              <a:rPr lang="en-US" sz="2000" dirty="0"/>
              <a:t>Listing the total number of successful and failure mission outcomes </a:t>
            </a:r>
          </a:p>
          <a:p>
            <a:r>
              <a:rPr lang="en-US" sz="2000" dirty="0"/>
              <a:t>Listing the names of the booster versions which have carried the maximum payload mass</a:t>
            </a:r>
          </a:p>
          <a:p>
            <a:r>
              <a:rPr lang="en-US" sz="2000" dirty="0"/>
              <a:t>Listing the failed landing outcomes in drone ship, their booster versions and launch site names for the months in year 2015</a:t>
            </a:r>
          </a:p>
          <a:p>
            <a:r>
              <a:rPr lang="en-US" sz="2000" dirty="0"/>
              <a:t>Ranking the count of landing outcomes (such as Failure (drone ship) or Success (ground pad)) between the date</a:t>
            </a:r>
          </a:p>
          <a:p>
            <a:r>
              <a:rPr lang="en-US" sz="2000" dirty="0"/>
              <a:t>2010-06-04 and 2017-03-20 in descending order</a:t>
            </a:r>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15453"/>
            <a:ext cx="10515600" cy="4910939"/>
          </a:xfrm>
          <a:prstGeom prst="rect">
            <a:avLst/>
          </a:prstGeom>
        </p:spPr>
        <p:txBody>
          <a:bodyPr>
            <a:normAutofit/>
          </a:bodyPr>
          <a:lstStyle/>
          <a:p>
            <a:pPr marL="0" indent="0">
              <a:buNone/>
            </a:pPr>
            <a:r>
              <a:rPr lang="en-US" dirty="0"/>
              <a:t>Markers for launch site:</a:t>
            </a:r>
          </a:p>
          <a:p>
            <a:r>
              <a:rPr lang="en-US" dirty="0"/>
              <a:t>Added blue circles at JSC with a popup label showing the name and coordinates</a:t>
            </a:r>
          </a:p>
          <a:p>
            <a:r>
              <a:rPr lang="en-US" dirty="0"/>
              <a:t>Added red circles at all launch site coordinates with a popup label showing its name using its name using its coordinates</a:t>
            </a:r>
          </a:p>
          <a:p>
            <a:pPr marL="0" indent="0">
              <a:buNone/>
            </a:pPr>
            <a:r>
              <a:rPr lang="en-US" dirty="0"/>
              <a:t>Colored Markers of Launch Outcomes</a:t>
            </a:r>
          </a:p>
          <a:p>
            <a:r>
              <a:rPr lang="en-US" dirty="0"/>
              <a:t>Added colored markers of successful and unsuccessful launches at each launch site </a:t>
            </a:r>
          </a:p>
          <a:p>
            <a:pPr marL="0" indent="0">
              <a:buNone/>
            </a:pPr>
            <a:r>
              <a:rPr lang="en-US" dirty="0"/>
              <a:t>Added Distances between launch site to nearest coastline, railway, highway, and city</a:t>
            </a: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b="1" dirty="0">
                <a:latin typeface="Aptos" panose="020B0004020202020204" pitchFamily="34" charset="0"/>
              </a:rPr>
              <a:t>Dashboard elements:</a:t>
            </a:r>
          </a:p>
          <a:p>
            <a:r>
              <a:rPr lang="en-US" sz="2400" dirty="0">
                <a:latin typeface="Aptos" panose="020B0004020202020204" pitchFamily="34" charset="0"/>
              </a:rPr>
              <a:t>Dropdown list with launch sites </a:t>
            </a:r>
          </a:p>
          <a:p>
            <a:r>
              <a:rPr lang="en-US" sz="2400" dirty="0">
                <a:latin typeface="Aptos" panose="020B0004020202020204" pitchFamily="34" charset="0"/>
              </a:rPr>
              <a:t>Pie chart showing successful launches</a:t>
            </a:r>
          </a:p>
          <a:p>
            <a:r>
              <a:rPr lang="en-US" sz="2400" dirty="0">
                <a:latin typeface="Aptos" panose="020B0004020202020204" pitchFamily="34" charset="0"/>
              </a:rPr>
              <a:t>Slider of payload mass range</a:t>
            </a:r>
          </a:p>
          <a:p>
            <a:r>
              <a:rPr lang="en-US" sz="2400" dirty="0">
                <a:latin typeface="Aptos" panose="020B0004020202020204" pitchFamily="34" charset="0"/>
              </a:rPr>
              <a:t>Scatter plot showing payload mass vs. Success rate by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Created a NumPy array from the Class Column</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Standardized the data with the </a:t>
            </a:r>
            <a:r>
              <a:rPr lang="en-US" sz="2200" dirty="0" err="1">
                <a:solidFill>
                  <a:schemeClr val="accent3">
                    <a:lumMod val="25000"/>
                  </a:schemeClr>
                </a:solidFill>
                <a:latin typeface="Aptos" panose="020B0004020202020204" pitchFamily="34" charset="0"/>
              </a:rPr>
              <a:t>StandardScalar</a:t>
            </a:r>
            <a:r>
              <a:rPr lang="en-US" sz="2200" dirty="0">
                <a:solidFill>
                  <a:schemeClr val="accent3">
                    <a:lumMod val="25000"/>
                  </a:schemeClr>
                </a:solidFill>
                <a:latin typeface="Aptos" panose="020B0004020202020204" pitchFamily="34" charset="0"/>
              </a:rPr>
              <a:t> object. Fitted and transformed the data</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Split the data into a training set and a testing set using the </a:t>
            </a:r>
            <a:r>
              <a:rPr lang="en-US" sz="2200" dirty="0" err="1">
                <a:solidFill>
                  <a:schemeClr val="accent3">
                    <a:lumMod val="25000"/>
                  </a:schemeClr>
                </a:solidFill>
                <a:latin typeface="Aptos" panose="020B0004020202020204" pitchFamily="34" charset="0"/>
              </a:rPr>
              <a:t>train_test_split</a:t>
            </a:r>
            <a:r>
              <a:rPr lang="en-US" sz="2200" dirty="0">
                <a:solidFill>
                  <a:schemeClr val="accent3">
                    <a:lumMod val="25000"/>
                  </a:schemeClr>
                </a:solidFill>
                <a:latin typeface="Aptos" panose="020B0004020202020204" pitchFamily="34" charset="0"/>
              </a:rPr>
              <a:t> method</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Created and used a </a:t>
            </a:r>
            <a:r>
              <a:rPr lang="en-US" sz="2200" dirty="0" err="1">
                <a:solidFill>
                  <a:schemeClr val="accent3">
                    <a:lumMod val="25000"/>
                  </a:schemeClr>
                </a:solidFill>
                <a:latin typeface="Aptos" panose="020B0004020202020204" pitchFamily="34" charset="0"/>
              </a:rPr>
              <a:t>GridSearchCV</a:t>
            </a:r>
            <a:r>
              <a:rPr lang="en-US" sz="2200" dirty="0">
                <a:solidFill>
                  <a:schemeClr val="accent3">
                    <a:lumMod val="25000"/>
                  </a:schemeClr>
                </a:solidFill>
                <a:latin typeface="Aptos" panose="020B0004020202020204" pitchFamily="34" charset="0"/>
              </a:rPr>
              <a:t> object on each machine learning algorithm for hyperparameter optimization</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Calculated the accuracy of each model and created a confusion matrix</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Identified the best model using different evaluators like </a:t>
            </a:r>
            <a:r>
              <a:rPr lang="en-US" sz="2200" dirty="0" err="1">
                <a:solidFill>
                  <a:schemeClr val="accent3">
                    <a:lumMod val="25000"/>
                  </a:schemeClr>
                </a:solidFill>
                <a:latin typeface="Aptos" panose="020B0004020202020204" pitchFamily="34" charset="0"/>
              </a:rPr>
              <a:t>theJaccard</a:t>
            </a:r>
            <a:r>
              <a:rPr lang="en-US" sz="2200" dirty="0">
                <a:solidFill>
                  <a:schemeClr val="accent3">
                    <a:lumMod val="25000"/>
                  </a:schemeClr>
                </a:solidFill>
                <a:latin typeface="Aptos" panose="020B0004020202020204" pitchFamily="34" charset="0"/>
              </a:rPr>
              <a:t> score, F1 score, Accuracy, etc.</a:t>
            </a:r>
          </a:p>
          <a:p>
            <a:pPr marL="0" indent="0">
              <a:lnSpc>
                <a:spcPct val="100000"/>
              </a:lnSpc>
              <a:spcBef>
                <a:spcPts val="1400"/>
              </a:spcBef>
              <a:buNone/>
            </a:pPr>
            <a:endParaRPr lang="en-US" sz="2200" dirty="0">
              <a:solidFill>
                <a:schemeClr val="accent3">
                  <a:lumMod val="25000"/>
                </a:schemeClr>
              </a:solidFill>
              <a:latin typeface="Aptos" panose="020B0004020202020204" pitchFamily="34" charset="0"/>
            </a:endParaRPr>
          </a:p>
          <a:p>
            <a:endParaRPr lang="en-US" dirty="0">
              <a:latin typeface="Aptos" panose="020B0004020202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E8CE2359-CAF9-777C-ACC8-639512AEA1AA}"/>
              </a:ext>
            </a:extLst>
          </p:cNvPr>
          <p:cNvSpPr txBox="1"/>
          <p:nvPr/>
        </p:nvSpPr>
        <p:spPr>
          <a:xfrm>
            <a:off x="770011" y="1555493"/>
            <a:ext cx="9400684" cy="4893647"/>
          </a:xfrm>
          <a:prstGeom prst="rect">
            <a:avLst/>
          </a:prstGeom>
          <a:noFill/>
        </p:spPr>
        <p:txBody>
          <a:bodyPr wrap="square">
            <a:spAutoFit/>
          </a:bodyPr>
          <a:lstStyle/>
          <a:p>
            <a:r>
              <a:rPr lang="en-CA" sz="2400" b="1" dirty="0">
                <a:latin typeface="Aptos" panose="020B0004020202020204" pitchFamily="34" charset="0"/>
              </a:rPr>
              <a:t>Exploratory Data Analysis </a:t>
            </a:r>
          </a:p>
          <a:p>
            <a:pPr marL="285750" indent="-285750">
              <a:buFont typeface="Arial" panose="020B0604020202020204" pitchFamily="34" charset="0"/>
              <a:buChar char="•"/>
            </a:pPr>
            <a:r>
              <a:rPr lang="en-CA" sz="2400" dirty="0">
                <a:latin typeface="Aptos" panose="020B0004020202020204" pitchFamily="34" charset="0"/>
              </a:rPr>
              <a:t>Launch success has improved over time </a:t>
            </a:r>
          </a:p>
          <a:p>
            <a:pPr marL="285750" indent="-285750">
              <a:buFont typeface="Arial" panose="020B0604020202020204" pitchFamily="34" charset="0"/>
              <a:buChar char="•"/>
            </a:pPr>
            <a:r>
              <a:rPr lang="en-CA" sz="2400" dirty="0">
                <a:latin typeface="Aptos" panose="020B0004020202020204" pitchFamily="34" charset="0"/>
              </a:rPr>
              <a:t>KSC LC-39A has the highest success rate among landing sites </a:t>
            </a:r>
          </a:p>
          <a:p>
            <a:pPr marL="285750" indent="-285750">
              <a:buFont typeface="Arial" panose="020B0604020202020204" pitchFamily="34" charset="0"/>
              <a:buChar char="•"/>
            </a:pPr>
            <a:r>
              <a:rPr lang="en-CA" sz="2400" dirty="0">
                <a:latin typeface="Aptos" panose="020B0004020202020204" pitchFamily="34" charset="0"/>
              </a:rPr>
              <a:t>Orbits ES-L1, GEO, HEO and SSO have a 100% success rate</a:t>
            </a:r>
          </a:p>
          <a:p>
            <a:endParaRPr lang="en-CA" sz="2400" b="1" dirty="0">
              <a:latin typeface="Aptos" panose="020B0004020202020204" pitchFamily="34" charset="0"/>
            </a:endParaRPr>
          </a:p>
          <a:p>
            <a:r>
              <a:rPr lang="en-CA" sz="2400" b="1" dirty="0">
                <a:latin typeface="Aptos" panose="020B0004020202020204" pitchFamily="34" charset="0"/>
              </a:rPr>
              <a:t>Visual Analytics </a:t>
            </a:r>
          </a:p>
          <a:p>
            <a:pPr marL="285750" indent="-285750">
              <a:buFont typeface="Arial" panose="020B0604020202020204" pitchFamily="34" charset="0"/>
              <a:buChar char="•"/>
            </a:pPr>
            <a:r>
              <a:rPr lang="en-CA" sz="2400" dirty="0">
                <a:latin typeface="Aptos" panose="020B0004020202020204" pitchFamily="34" charset="0"/>
              </a:rPr>
              <a:t>Most launch sites are near the equator, and all are close to the coast </a:t>
            </a:r>
          </a:p>
          <a:p>
            <a:pPr marL="285750" indent="-285750">
              <a:buFont typeface="Arial" panose="020B0604020202020204" pitchFamily="34" charset="0"/>
              <a:buChar char="•"/>
            </a:pPr>
            <a:r>
              <a:rPr lang="en-CA" sz="2400" dirty="0">
                <a:latin typeface="Aptos" panose="020B0004020202020204" pitchFamily="34" charset="0"/>
              </a:rPr>
              <a:t>Launch sites are far enough away from anything a failed launch can damage (city, highway, railway), while still close enough to bring people and material to support launch activities</a:t>
            </a:r>
          </a:p>
          <a:p>
            <a:pPr marL="285750" indent="-285750">
              <a:buFont typeface="Arial" panose="020B0604020202020204" pitchFamily="34" charset="0"/>
              <a:buChar char="•"/>
            </a:pPr>
            <a:endParaRPr lang="en-CA" sz="2400" dirty="0">
              <a:latin typeface="Aptos" panose="020B0004020202020204" pitchFamily="34" charset="0"/>
            </a:endParaRPr>
          </a:p>
          <a:p>
            <a:r>
              <a:rPr lang="en-CA" sz="2400" b="1" dirty="0">
                <a:latin typeface="Aptos" panose="020B0004020202020204" pitchFamily="34" charset="0"/>
              </a:rPr>
              <a:t>Predictive Analytics</a:t>
            </a:r>
          </a:p>
          <a:p>
            <a:pPr marL="285750" indent="-285750">
              <a:buFont typeface="Arial" panose="020B0604020202020204" pitchFamily="34" charset="0"/>
              <a:buChar char="•"/>
            </a:pPr>
            <a:r>
              <a:rPr lang="en-CA" sz="2400" dirty="0">
                <a:latin typeface="Aptos" panose="020B0004020202020204" pitchFamily="34" charset="0"/>
              </a:rPr>
              <a:t>Decision Tree model is the best predictive model for the dataset</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68667"/>
            <a:ext cx="4685595" cy="46577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ptos" panose="020B0004020202020204" pitchFamily="34" charset="0"/>
              </a:rPr>
              <a:t>Success rate increases as the flight number increases</a:t>
            </a:r>
          </a:p>
          <a:p>
            <a:pPr>
              <a:lnSpc>
                <a:spcPct val="100000"/>
              </a:lnSpc>
              <a:spcBef>
                <a:spcPts val="1400"/>
              </a:spcBef>
            </a:pPr>
            <a:r>
              <a:rPr lang="en-US" sz="2200" dirty="0">
                <a:solidFill>
                  <a:schemeClr val="accent3">
                    <a:lumMod val="25000"/>
                  </a:schemeClr>
                </a:solidFill>
                <a:latin typeface="Aptos" panose="020B0004020202020204" pitchFamily="34" charset="0"/>
              </a:rPr>
              <a:t>Majority of launches were from the CCAFS SLC 40 launch site</a:t>
            </a:r>
          </a:p>
          <a:p>
            <a:pPr>
              <a:lnSpc>
                <a:spcPct val="100000"/>
              </a:lnSpc>
              <a:spcBef>
                <a:spcPts val="1400"/>
              </a:spcBef>
            </a:pPr>
            <a:r>
              <a:rPr lang="en-US" sz="2200" dirty="0">
                <a:solidFill>
                  <a:schemeClr val="accent3">
                    <a:lumMod val="25000"/>
                  </a:schemeClr>
                </a:solidFill>
                <a:latin typeface="Aptos" panose="020B0004020202020204" pitchFamily="34" charset="0"/>
              </a:rPr>
              <a:t>The other two launch sites have a higher success rate</a:t>
            </a:r>
          </a:p>
          <a:p>
            <a:pPr>
              <a:lnSpc>
                <a:spcPct val="100000"/>
              </a:lnSpc>
              <a:spcBef>
                <a:spcPts val="1400"/>
              </a:spcBef>
            </a:pPr>
            <a:r>
              <a:rPr lang="en-US" sz="2200" dirty="0">
                <a:solidFill>
                  <a:schemeClr val="accent3">
                    <a:lumMod val="25000"/>
                  </a:schemeClr>
                </a:solidFill>
                <a:latin typeface="Aptos" panose="020B0004020202020204" pitchFamily="34" charset="0"/>
              </a:rPr>
              <a:t>The data shows that flight number and success rate has a positive relationship</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763718C-1E3D-FFE9-F660-DF8AC6FCBD8D}"/>
              </a:ext>
            </a:extLst>
          </p:cNvPr>
          <p:cNvPicPr>
            <a:picLocks noChangeAspect="1"/>
          </p:cNvPicPr>
          <p:nvPr/>
        </p:nvPicPr>
        <p:blipFill>
          <a:blip r:embed="rId3"/>
          <a:stretch>
            <a:fillRect/>
          </a:stretch>
        </p:blipFill>
        <p:spPr>
          <a:xfrm>
            <a:off x="6314472" y="1367848"/>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ptos" panose="020B0004020202020204" pitchFamily="34" charset="0"/>
              </a:rPr>
              <a:t>The data shows that the higher the payload mass the higher the success rate.</a:t>
            </a:r>
          </a:p>
          <a:p>
            <a:pPr>
              <a:lnSpc>
                <a:spcPct val="100000"/>
              </a:lnSpc>
              <a:spcBef>
                <a:spcPts val="1400"/>
              </a:spcBef>
            </a:pPr>
            <a:r>
              <a:rPr lang="en-US" sz="2200" dirty="0">
                <a:solidFill>
                  <a:schemeClr val="accent3">
                    <a:lumMod val="25000"/>
                  </a:schemeClr>
                </a:solidFill>
                <a:latin typeface="Aptos" panose="020B0004020202020204" pitchFamily="34" charset="0"/>
              </a:rPr>
              <a:t>A payload above 12500 at the CCAFS SLC 40 launch site has a 100% success rate</a:t>
            </a:r>
          </a:p>
          <a:p>
            <a:pPr>
              <a:lnSpc>
                <a:spcPct val="100000"/>
              </a:lnSpc>
              <a:spcBef>
                <a:spcPts val="1400"/>
              </a:spcBef>
            </a:pPr>
            <a:r>
              <a:rPr lang="en-US" sz="2200" dirty="0">
                <a:solidFill>
                  <a:schemeClr val="accent3">
                    <a:lumMod val="25000"/>
                  </a:schemeClr>
                </a:solidFill>
                <a:latin typeface="Aptos" panose="020B0004020202020204" pitchFamily="34" charset="0"/>
              </a:rPr>
              <a:t>Payload greater than 10000 was never launched at the VAFB SLC 4E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60E20F1-676A-5327-CAE2-05FF87023E06}"/>
              </a:ext>
            </a:extLst>
          </p:cNvPr>
          <p:cNvPicPr>
            <a:picLocks noChangeAspect="1"/>
          </p:cNvPicPr>
          <p:nvPr/>
        </p:nvPicPr>
        <p:blipFill>
          <a:blip r:embed="rId3"/>
          <a:stretch>
            <a:fillRect/>
          </a:stretch>
        </p:blipFill>
        <p:spPr>
          <a:xfrm>
            <a:off x="6314472" y="1367848"/>
            <a:ext cx="5143500" cy="46577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ptos" panose="020B0004020202020204" pitchFamily="34" charset="0"/>
              </a:rPr>
              <a:t>ES-L1, GEO, HEO, and SSO have a 100% success rate</a:t>
            </a:r>
          </a:p>
          <a:p>
            <a:pPr>
              <a:lnSpc>
                <a:spcPct val="100000"/>
              </a:lnSpc>
              <a:spcBef>
                <a:spcPts val="1400"/>
              </a:spcBef>
            </a:pPr>
            <a:r>
              <a:rPr lang="en-US" sz="2200" dirty="0">
                <a:solidFill>
                  <a:schemeClr val="accent3">
                    <a:lumMod val="25000"/>
                  </a:schemeClr>
                </a:solidFill>
                <a:latin typeface="Aptos" panose="020B0004020202020204" pitchFamily="34" charset="0"/>
              </a:rPr>
              <a:t>GTO, ISS, LEO, MEO, and PO have a success rate that is between 50% - 80%</a:t>
            </a:r>
          </a:p>
          <a:p>
            <a:pPr>
              <a:lnSpc>
                <a:spcPct val="100000"/>
              </a:lnSpc>
              <a:spcBef>
                <a:spcPts val="1400"/>
              </a:spcBef>
            </a:pPr>
            <a:r>
              <a:rPr lang="en-US" sz="2200" dirty="0">
                <a:solidFill>
                  <a:schemeClr val="accent3">
                    <a:lumMod val="25000"/>
                  </a:schemeClr>
                </a:solidFill>
                <a:latin typeface="Aptos" panose="020B0004020202020204" pitchFamily="34" charset="0"/>
              </a:rPr>
              <a:t>SO has a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1296E06-3772-B45B-DDAF-915520C110EF}"/>
              </a:ext>
            </a:extLst>
          </p:cNvPr>
          <p:cNvPicPr>
            <a:picLocks noChangeAspect="1"/>
          </p:cNvPicPr>
          <p:nvPr/>
        </p:nvPicPr>
        <p:blipFill>
          <a:blip r:embed="rId3"/>
          <a:stretch>
            <a:fillRect/>
          </a:stretch>
        </p:blipFill>
        <p:spPr>
          <a:xfrm>
            <a:off x="6247797" y="1380173"/>
            <a:ext cx="5210175" cy="43529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ptos" panose="020B0004020202020204" pitchFamily="34" charset="0"/>
              </a:rPr>
              <a:t>The success rate increases as the flight number increases</a:t>
            </a:r>
          </a:p>
          <a:p>
            <a:pPr>
              <a:lnSpc>
                <a:spcPct val="100000"/>
              </a:lnSpc>
              <a:spcBef>
                <a:spcPts val="1400"/>
              </a:spcBef>
            </a:pPr>
            <a:r>
              <a:rPr lang="en-US" sz="2200" dirty="0">
                <a:solidFill>
                  <a:schemeClr val="accent3">
                    <a:lumMod val="25000"/>
                  </a:schemeClr>
                </a:solidFill>
                <a:latin typeface="Aptos" panose="020B0004020202020204" pitchFamily="34" charset="0"/>
              </a:rPr>
              <a:t>An exception is GTO where this trend is not evident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F99CBE7-967F-88E4-8406-2FBDE6C21008}"/>
              </a:ext>
            </a:extLst>
          </p:cNvPr>
          <p:cNvPicPr>
            <a:picLocks noChangeAspect="1"/>
          </p:cNvPicPr>
          <p:nvPr/>
        </p:nvPicPr>
        <p:blipFill>
          <a:blip r:embed="rId3"/>
          <a:stretch>
            <a:fillRect/>
          </a:stretch>
        </p:blipFill>
        <p:spPr>
          <a:xfrm>
            <a:off x="6247797"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ptos" panose="020B0004020202020204" pitchFamily="34" charset="0"/>
              </a:rPr>
              <a:t>Higher payloads show greater success for LEO, ISS, and PO orbits</a:t>
            </a:r>
          </a:p>
          <a:p>
            <a:pPr>
              <a:lnSpc>
                <a:spcPct val="100000"/>
              </a:lnSpc>
              <a:spcBef>
                <a:spcPts val="1400"/>
              </a:spcBef>
            </a:pPr>
            <a:r>
              <a:rPr lang="en-US" sz="2200" dirty="0">
                <a:solidFill>
                  <a:schemeClr val="accent3">
                    <a:lumMod val="25000"/>
                  </a:schemeClr>
                </a:solidFill>
                <a:latin typeface="Aptos" panose="020B0004020202020204" pitchFamily="34" charset="0"/>
              </a:rPr>
              <a:t>GTO success is mixed at all displayed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86DADD8-B997-EA45-4FC6-B3E5A93C3D5D}"/>
              </a:ext>
            </a:extLst>
          </p:cNvPr>
          <p:cNvPicPr>
            <a:picLocks noChangeAspect="1"/>
          </p:cNvPicPr>
          <p:nvPr/>
        </p:nvPicPr>
        <p:blipFill>
          <a:blip r:embed="rId3"/>
          <a:stretch>
            <a:fillRect/>
          </a:stretch>
        </p:blipFill>
        <p:spPr>
          <a:xfrm>
            <a:off x="6378491" y="1358323"/>
            <a:ext cx="5210175" cy="46672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ptos" panose="020B0004020202020204" pitchFamily="34" charset="0"/>
              </a:rPr>
              <a:t>Overall the success rate improves over time</a:t>
            </a:r>
          </a:p>
          <a:p>
            <a:pPr>
              <a:lnSpc>
                <a:spcPct val="100000"/>
              </a:lnSpc>
              <a:spcBef>
                <a:spcPts val="1400"/>
              </a:spcBef>
            </a:pPr>
            <a:r>
              <a:rPr lang="en-US" sz="2200" dirty="0">
                <a:solidFill>
                  <a:schemeClr val="accent3">
                    <a:lumMod val="25000"/>
                  </a:schemeClr>
                </a:solidFill>
                <a:latin typeface="Aptos" panose="020B0004020202020204" pitchFamily="34" charset="0"/>
              </a:rPr>
              <a:t>The only time the success rate went down was during 2017 – 2018 and 2019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673273D-47B7-83F5-E93D-997BCF24DBD5}"/>
              </a:ext>
            </a:extLst>
          </p:cNvPr>
          <p:cNvPicPr>
            <a:picLocks noChangeAspect="1"/>
          </p:cNvPicPr>
          <p:nvPr/>
        </p:nvPicPr>
        <p:blipFill>
          <a:blip r:embed="rId3"/>
          <a:stretch>
            <a:fillRect/>
          </a:stretch>
        </p:blipFill>
        <p:spPr>
          <a:xfrm>
            <a:off x="5608870" y="1582545"/>
            <a:ext cx="6211804" cy="394818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ptos" panose="020B0004020202020204" pitchFamily="34" charset="0"/>
              </a:rPr>
              <a:t>Launch sites:</a:t>
            </a:r>
          </a:p>
          <a:p>
            <a:pPr>
              <a:lnSpc>
                <a:spcPct val="100000"/>
              </a:lnSpc>
              <a:spcBef>
                <a:spcPts val="1400"/>
              </a:spcBef>
            </a:pPr>
            <a:r>
              <a:rPr lang="en-US" sz="2200" dirty="0">
                <a:solidFill>
                  <a:schemeClr val="accent3">
                    <a:lumMod val="25000"/>
                  </a:schemeClr>
                </a:solidFill>
                <a:latin typeface="Aptos" panose="020B0004020202020204" pitchFamily="34" charset="0"/>
              </a:rPr>
              <a:t>CCAFS LC-40 </a:t>
            </a:r>
          </a:p>
          <a:p>
            <a:pPr>
              <a:lnSpc>
                <a:spcPct val="100000"/>
              </a:lnSpc>
              <a:spcBef>
                <a:spcPts val="1400"/>
              </a:spcBef>
            </a:pPr>
            <a:r>
              <a:rPr lang="en-US" sz="2200" dirty="0">
                <a:solidFill>
                  <a:schemeClr val="accent3">
                    <a:lumMod val="25000"/>
                  </a:schemeClr>
                </a:solidFill>
                <a:latin typeface="Aptos" panose="020B0004020202020204" pitchFamily="34" charset="0"/>
              </a:rPr>
              <a:t>CCAFS SLC-40 </a:t>
            </a:r>
          </a:p>
          <a:p>
            <a:pPr>
              <a:lnSpc>
                <a:spcPct val="100000"/>
              </a:lnSpc>
              <a:spcBef>
                <a:spcPts val="1400"/>
              </a:spcBef>
            </a:pPr>
            <a:r>
              <a:rPr lang="en-US" sz="2200" dirty="0">
                <a:solidFill>
                  <a:schemeClr val="accent3">
                    <a:lumMod val="25000"/>
                  </a:schemeClr>
                </a:solidFill>
                <a:latin typeface="Aptos" panose="020B0004020202020204" pitchFamily="34" charset="0"/>
              </a:rPr>
              <a:t>KSC LC-39A</a:t>
            </a:r>
          </a:p>
          <a:p>
            <a:pPr>
              <a:lnSpc>
                <a:spcPct val="100000"/>
              </a:lnSpc>
              <a:spcBef>
                <a:spcPts val="1400"/>
              </a:spcBef>
            </a:pPr>
            <a:r>
              <a:rPr lang="en-US" sz="2200" dirty="0">
                <a:solidFill>
                  <a:schemeClr val="accent3">
                    <a:lumMod val="25000"/>
                  </a:schemeClr>
                </a:solidFill>
                <a:latin typeface="Aptos" panose="020B0004020202020204" pitchFamily="34" charset="0"/>
              </a:rPr>
              <a:t>VAFB SLC-4E</a:t>
            </a:r>
          </a:p>
          <a:p>
            <a:pPr marL="0" indent="0">
              <a:lnSpc>
                <a:spcPct val="100000"/>
              </a:lnSpc>
              <a:spcBef>
                <a:spcPts val="1400"/>
              </a:spcBef>
              <a:buNone/>
            </a:pPr>
            <a:endParaRPr lang="en-US" sz="2200" dirty="0">
              <a:solidFill>
                <a:schemeClr val="accent3">
                  <a:lumMod val="25000"/>
                </a:schemeClr>
              </a:solidFill>
              <a:latin typeface="Aptos" panose="020B0004020202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2F5AC3-BD2F-5B29-23D6-637C1A4B780F}"/>
              </a:ext>
            </a:extLst>
          </p:cNvPr>
          <p:cNvPicPr>
            <a:picLocks noChangeAspect="1"/>
          </p:cNvPicPr>
          <p:nvPr/>
        </p:nvPicPr>
        <p:blipFill>
          <a:blip r:embed="rId3"/>
          <a:stretch>
            <a:fillRect/>
          </a:stretch>
        </p:blipFill>
        <p:spPr>
          <a:xfrm>
            <a:off x="283451" y="4427621"/>
            <a:ext cx="10718705" cy="22479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a:t>
            </a:r>
          </a:p>
        </p:txBody>
      </p:sp>
      <p:pic>
        <p:nvPicPr>
          <p:cNvPr id="8" name="Picture 7">
            <a:extLst>
              <a:ext uri="{FF2B5EF4-FFF2-40B4-BE49-F238E27FC236}">
                <a16:creationId xmlns:a16="http://schemas.microsoft.com/office/drawing/2014/main" id="{878DCE99-CA8B-1B43-A798-C3BF5A0E0745}"/>
              </a:ext>
            </a:extLst>
          </p:cNvPr>
          <p:cNvPicPr>
            <a:picLocks noChangeAspect="1"/>
          </p:cNvPicPr>
          <p:nvPr/>
        </p:nvPicPr>
        <p:blipFill>
          <a:blip r:embed="rId3"/>
          <a:stretch>
            <a:fillRect/>
          </a:stretch>
        </p:blipFill>
        <p:spPr>
          <a:xfrm>
            <a:off x="770011" y="1822520"/>
            <a:ext cx="8526065" cy="1895740"/>
          </a:xfrm>
          <a:prstGeom prst="rect">
            <a:avLst/>
          </a:prstGeom>
        </p:spPr>
      </p:pic>
      <p:pic>
        <p:nvPicPr>
          <p:cNvPr id="10" name="Picture 9">
            <a:extLst>
              <a:ext uri="{FF2B5EF4-FFF2-40B4-BE49-F238E27FC236}">
                <a16:creationId xmlns:a16="http://schemas.microsoft.com/office/drawing/2014/main" id="{3D3A2D03-A961-91FF-4641-6DD8E595D601}"/>
              </a:ext>
            </a:extLst>
          </p:cNvPr>
          <p:cNvPicPr>
            <a:picLocks noChangeAspect="1"/>
          </p:cNvPicPr>
          <p:nvPr/>
        </p:nvPicPr>
        <p:blipFill>
          <a:blip r:embed="rId4"/>
          <a:stretch>
            <a:fillRect/>
          </a:stretch>
        </p:blipFill>
        <p:spPr>
          <a:xfrm>
            <a:off x="770011" y="4453081"/>
            <a:ext cx="8849960" cy="1743318"/>
          </a:xfrm>
          <a:prstGeom prst="rect">
            <a:avLst/>
          </a:prstGeom>
        </p:spPr>
      </p:pic>
      <p:sp>
        <p:nvSpPr>
          <p:cNvPr id="11" name="TextBox 10">
            <a:extLst>
              <a:ext uri="{FF2B5EF4-FFF2-40B4-BE49-F238E27FC236}">
                <a16:creationId xmlns:a16="http://schemas.microsoft.com/office/drawing/2014/main" id="{71F12B2E-7F63-682C-5EF5-E2511EFB5B2A}"/>
              </a:ext>
            </a:extLst>
          </p:cNvPr>
          <p:cNvSpPr txBox="1"/>
          <p:nvPr/>
        </p:nvSpPr>
        <p:spPr>
          <a:xfrm>
            <a:off x="875489" y="1352145"/>
            <a:ext cx="5220511" cy="369332"/>
          </a:xfrm>
          <a:prstGeom prst="rect">
            <a:avLst/>
          </a:prstGeom>
          <a:noFill/>
        </p:spPr>
        <p:txBody>
          <a:bodyPr wrap="square" rtlCol="0">
            <a:spAutoFit/>
          </a:bodyPr>
          <a:lstStyle/>
          <a:p>
            <a:r>
              <a:rPr lang="en-US" b="1" dirty="0">
                <a:latin typeface="Aptos" panose="020B0004020202020204" pitchFamily="34" charset="0"/>
              </a:rPr>
              <a:t>Total payload mass</a:t>
            </a:r>
            <a:endParaRPr lang="en-CA" b="1" dirty="0">
              <a:latin typeface="Aptos" panose="020B0004020202020204" pitchFamily="34" charset="0"/>
            </a:endParaRPr>
          </a:p>
        </p:txBody>
      </p:sp>
      <p:sp>
        <p:nvSpPr>
          <p:cNvPr id="12" name="TextBox 11">
            <a:extLst>
              <a:ext uri="{FF2B5EF4-FFF2-40B4-BE49-F238E27FC236}">
                <a16:creationId xmlns:a16="http://schemas.microsoft.com/office/drawing/2014/main" id="{3720AFBC-BD5E-E729-AF37-9C835CCEAD67}"/>
              </a:ext>
            </a:extLst>
          </p:cNvPr>
          <p:cNvSpPr txBox="1"/>
          <p:nvPr/>
        </p:nvSpPr>
        <p:spPr>
          <a:xfrm>
            <a:off x="770011" y="4036235"/>
            <a:ext cx="5220511" cy="369332"/>
          </a:xfrm>
          <a:prstGeom prst="rect">
            <a:avLst/>
          </a:prstGeom>
          <a:noFill/>
        </p:spPr>
        <p:txBody>
          <a:bodyPr wrap="square" rtlCol="0">
            <a:spAutoFit/>
          </a:bodyPr>
          <a:lstStyle/>
          <a:p>
            <a:r>
              <a:rPr lang="en-US" b="1" dirty="0">
                <a:latin typeface="Aptos" panose="020B0004020202020204" pitchFamily="34" charset="0"/>
              </a:rPr>
              <a:t>Average payload mass</a:t>
            </a:r>
            <a:endParaRPr lang="en-CA" b="1" dirty="0">
              <a:latin typeface="Aptos" panose="020B0004020202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3B88C4A-EC62-F603-8395-443EC5093B3A}"/>
              </a:ext>
            </a:extLst>
          </p:cNvPr>
          <p:cNvPicPr>
            <a:picLocks noChangeAspect="1"/>
          </p:cNvPicPr>
          <p:nvPr/>
        </p:nvPicPr>
        <p:blipFill>
          <a:blip r:embed="rId3"/>
          <a:stretch>
            <a:fillRect/>
          </a:stretch>
        </p:blipFill>
        <p:spPr>
          <a:xfrm>
            <a:off x="2294011" y="2684977"/>
            <a:ext cx="6839905" cy="17433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5C45A37-9C97-C1DA-A58F-002922A43B9B}"/>
              </a:ext>
            </a:extLst>
          </p:cNvPr>
          <p:cNvPicPr>
            <a:picLocks noChangeAspect="1"/>
          </p:cNvPicPr>
          <p:nvPr/>
        </p:nvPicPr>
        <p:blipFill>
          <a:blip r:embed="rId3"/>
          <a:stretch>
            <a:fillRect/>
          </a:stretch>
        </p:blipFill>
        <p:spPr>
          <a:xfrm>
            <a:off x="484992" y="2166761"/>
            <a:ext cx="11222016" cy="252447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8AE2909-189E-2DC2-9726-5BD10A56734A}"/>
              </a:ext>
            </a:extLst>
          </p:cNvPr>
          <p:cNvPicPr>
            <a:picLocks noChangeAspect="1"/>
          </p:cNvPicPr>
          <p:nvPr/>
        </p:nvPicPr>
        <p:blipFill>
          <a:blip r:embed="rId3"/>
          <a:stretch>
            <a:fillRect/>
          </a:stretch>
        </p:blipFill>
        <p:spPr>
          <a:xfrm>
            <a:off x="48126" y="3064917"/>
            <a:ext cx="12192000" cy="187275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21582" y="1359614"/>
            <a:ext cx="7228333" cy="29022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None/>
            </a:pPr>
            <a:r>
              <a:rPr lang="en-US" sz="1400" b="1" dirty="0">
                <a:solidFill>
                  <a:schemeClr val="tx1"/>
                </a:solidFill>
                <a:latin typeface="Aptos" panose="020B0004020202020204" pitchFamily="34" charset="0"/>
                <a:cs typeface="Times New Roman" panose="02020603050405020304" pitchFamily="18" charset="0"/>
              </a:rPr>
              <a:t>Summary of methodologies</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In pursuit of identifying the determinants of a successful rocket landing, this research employs the following methodologies:</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Data collection through SpaceX REST API and web scraping techniques.</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Data wrangling to establish a success/fail outcome variable.</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Data exploration utilizing visualization techniques, considering payload, launch site, flight number, and yearly trends.</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Data analysis through SQL, encompassing calculations such as total payload, payload range for successful launches, and the overall count of successful and failed outcomes.</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Investigation into launch site success rates and their proximity to geographical markers.</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Visualization of launch sites showcasing the highest success rates and successful payload ranges.</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Development of predictive models for landing outcomes, employing logistic regression, support vector machine (SVM), decision tree, and K-nearest neighbor (KNN).Summary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B908BB0-E6F0-096D-1514-7775F259D315}"/>
              </a:ext>
            </a:extLst>
          </p:cNvPr>
          <p:cNvSpPr txBox="1">
            <a:spLocks/>
          </p:cNvSpPr>
          <p:nvPr/>
        </p:nvSpPr>
        <p:spPr>
          <a:xfrm>
            <a:off x="521582" y="4646870"/>
            <a:ext cx="3109514" cy="19747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None/>
            </a:pPr>
            <a:r>
              <a:rPr lang="en-US" sz="1400" b="1" dirty="0">
                <a:solidFill>
                  <a:schemeClr val="tx1"/>
                </a:solidFill>
                <a:latin typeface="Aptos" panose="020B0004020202020204" pitchFamily="34" charset="0"/>
                <a:cs typeface="Times New Roman" panose="02020603050405020304" pitchFamily="18" charset="0"/>
              </a:rPr>
              <a:t>Results</a:t>
            </a:r>
          </a:p>
          <a:p>
            <a:pPr marL="0" indent="0">
              <a:lnSpc>
                <a:spcPct val="100000"/>
              </a:lnSpc>
              <a:spcBef>
                <a:spcPts val="600"/>
              </a:spcBef>
              <a:buNone/>
            </a:pPr>
            <a:r>
              <a:rPr lang="en-US" sz="1400" b="1" dirty="0">
                <a:solidFill>
                  <a:schemeClr val="tx1"/>
                </a:solidFill>
                <a:latin typeface="Aptos" panose="020B0004020202020204" pitchFamily="34" charset="0"/>
                <a:cs typeface="Times New Roman" panose="02020603050405020304" pitchFamily="18" charset="0"/>
              </a:rPr>
              <a:t>Exploratory Data Analysis:</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Orbits ES-L1, GEO, HEO, and SSO have the highest success rates</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The KSC LC-39A launch site has the highest success rate</a:t>
            </a:r>
          </a:p>
          <a:p>
            <a:pPr>
              <a:lnSpc>
                <a:spcPct val="100000"/>
              </a:lnSpc>
              <a:spcBef>
                <a:spcPts val="0"/>
              </a:spcBef>
            </a:pPr>
            <a:r>
              <a:rPr lang="en-US" sz="1400" dirty="0">
                <a:solidFill>
                  <a:schemeClr val="tx1"/>
                </a:solidFill>
                <a:latin typeface="Aptos" panose="020B0004020202020204" pitchFamily="34" charset="0"/>
                <a:cs typeface="Times New Roman" panose="02020603050405020304" pitchFamily="18" charset="0"/>
              </a:rPr>
              <a:t>The success rate of launches has gone up over time</a:t>
            </a:r>
          </a:p>
        </p:txBody>
      </p:sp>
      <p:sp>
        <p:nvSpPr>
          <p:cNvPr id="3" name="TextBox 2">
            <a:extLst>
              <a:ext uri="{FF2B5EF4-FFF2-40B4-BE49-F238E27FC236}">
                <a16:creationId xmlns:a16="http://schemas.microsoft.com/office/drawing/2014/main" id="{1E0D9609-3776-3BB5-CFAB-FE958E59C929}"/>
              </a:ext>
            </a:extLst>
          </p:cNvPr>
          <p:cNvSpPr txBox="1"/>
          <p:nvPr/>
        </p:nvSpPr>
        <p:spPr>
          <a:xfrm>
            <a:off x="3813243" y="4590312"/>
            <a:ext cx="3171217" cy="2031325"/>
          </a:xfrm>
          <a:prstGeom prst="rect">
            <a:avLst/>
          </a:prstGeom>
          <a:noFill/>
        </p:spPr>
        <p:txBody>
          <a:bodyPr wrap="square" rtlCol="0">
            <a:spAutoFit/>
          </a:bodyPr>
          <a:lstStyle/>
          <a:p>
            <a:r>
              <a:rPr lang="en-US" sz="1400" b="1" dirty="0"/>
              <a:t>Visualization</a:t>
            </a:r>
          </a:p>
          <a:p>
            <a:pPr marL="285750" indent="-285750">
              <a:buFont typeface="Arial" panose="020B0604020202020204" pitchFamily="34" charset="0"/>
              <a:buChar char="•"/>
            </a:pPr>
            <a:r>
              <a:rPr lang="en-US" sz="1400" dirty="0"/>
              <a:t>All launch sites are in the southern united states (closest to the equator) and close to the coast</a:t>
            </a:r>
          </a:p>
          <a:p>
            <a:r>
              <a:rPr lang="en-US" sz="1400" b="1" dirty="0"/>
              <a:t>Predictive Analytics</a:t>
            </a:r>
          </a:p>
          <a:p>
            <a:pPr marL="285750" indent="-285750">
              <a:buFont typeface="Arial" panose="020B0604020202020204" pitchFamily="34" charset="0"/>
              <a:buChar char="•"/>
            </a:pPr>
            <a:r>
              <a:rPr lang="en-US" sz="1400" dirty="0"/>
              <a:t>All machine learning models preformed similarly on the test data set however the decision tree model as a marginally better accuracy.</a:t>
            </a:r>
            <a:endParaRPr lang="en-CA" sz="14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3636026-BCA8-54CF-D4F6-D3228D9EAA10}"/>
              </a:ext>
            </a:extLst>
          </p:cNvPr>
          <p:cNvPicPr>
            <a:picLocks noChangeAspect="1"/>
          </p:cNvPicPr>
          <p:nvPr/>
        </p:nvPicPr>
        <p:blipFill>
          <a:blip r:embed="rId3"/>
          <a:stretch>
            <a:fillRect/>
          </a:stretch>
        </p:blipFill>
        <p:spPr>
          <a:xfrm>
            <a:off x="1189940" y="1653754"/>
            <a:ext cx="9812119" cy="45726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6EB915F-36B6-3934-D8DC-59B9FB969874}"/>
              </a:ext>
            </a:extLst>
          </p:cNvPr>
          <p:cNvPicPr>
            <a:picLocks noChangeAspect="1"/>
          </p:cNvPicPr>
          <p:nvPr/>
        </p:nvPicPr>
        <p:blipFill>
          <a:blip r:embed="rId3"/>
          <a:stretch>
            <a:fillRect/>
          </a:stretch>
        </p:blipFill>
        <p:spPr>
          <a:xfrm>
            <a:off x="0" y="2543476"/>
            <a:ext cx="12192000" cy="17710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FE0999F-DA3E-87AD-988C-D0D13C76CAD6}"/>
              </a:ext>
            </a:extLst>
          </p:cNvPr>
          <p:cNvPicPr>
            <a:picLocks noChangeAspect="1"/>
          </p:cNvPicPr>
          <p:nvPr/>
        </p:nvPicPr>
        <p:blipFill>
          <a:blip r:embed="rId3"/>
          <a:stretch>
            <a:fillRect/>
          </a:stretch>
        </p:blipFill>
        <p:spPr>
          <a:xfrm>
            <a:off x="0" y="1888253"/>
            <a:ext cx="12192000" cy="308149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2050" name="Picture 2">
            <a:extLst>
              <a:ext uri="{FF2B5EF4-FFF2-40B4-BE49-F238E27FC236}">
                <a16:creationId xmlns:a16="http://schemas.microsoft.com/office/drawing/2014/main" id="{271D8CB5-08A5-A57F-B81B-E00A47A0F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466" y="3211944"/>
            <a:ext cx="6382690" cy="31074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F8AF9-8A81-0163-C924-551E71DDDC3F}"/>
              </a:ext>
            </a:extLst>
          </p:cNvPr>
          <p:cNvSpPr txBox="1"/>
          <p:nvPr/>
        </p:nvSpPr>
        <p:spPr>
          <a:xfrm>
            <a:off x="1315453" y="1524000"/>
            <a:ext cx="9224210" cy="923330"/>
          </a:xfrm>
          <a:prstGeom prst="rect">
            <a:avLst/>
          </a:prstGeom>
          <a:noFill/>
        </p:spPr>
        <p:txBody>
          <a:bodyPr wrap="square" rtlCol="0">
            <a:spAutoFit/>
          </a:bodyPr>
          <a:lstStyle/>
          <a:p>
            <a:r>
              <a:rPr lang="en-US" dirty="0">
                <a:latin typeface="Aptos" panose="020B0004020202020204" pitchFamily="34" charset="0"/>
              </a:rPr>
              <a:t>All launch sites are in the southern US in order to be close to the equator. This is because the rockets use the angular momentum of the earth’s rotation to help with the launch. This saves the cost of loading additional fuel into the boosters</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3074" name="Picture 2">
            <a:extLst>
              <a:ext uri="{FF2B5EF4-FFF2-40B4-BE49-F238E27FC236}">
                <a16:creationId xmlns:a16="http://schemas.microsoft.com/office/drawing/2014/main" id="{6BC15610-FAD5-F93B-A358-E25F249CD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191342"/>
            <a:ext cx="6096000" cy="34123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88A867-7F15-8DE5-8BC1-950CF8303ED5}"/>
              </a:ext>
            </a:extLst>
          </p:cNvPr>
          <p:cNvSpPr txBox="1"/>
          <p:nvPr/>
        </p:nvSpPr>
        <p:spPr>
          <a:xfrm>
            <a:off x="1203158" y="1556084"/>
            <a:ext cx="8534400" cy="923330"/>
          </a:xfrm>
          <a:prstGeom prst="rect">
            <a:avLst/>
          </a:prstGeom>
          <a:noFill/>
        </p:spPr>
        <p:txBody>
          <a:bodyPr wrap="square" rtlCol="0">
            <a:spAutoFit/>
          </a:bodyPr>
          <a:lstStyle/>
          <a:p>
            <a:r>
              <a:rPr lang="en-US" b="1" dirty="0">
                <a:latin typeface="Aptos" panose="020B0004020202020204" pitchFamily="34" charset="0"/>
              </a:rPr>
              <a:t>Launch outcome markers:</a:t>
            </a:r>
          </a:p>
          <a:p>
            <a:pPr marL="285750" indent="-285750">
              <a:buFont typeface="Arial" panose="020B0604020202020204" pitchFamily="34" charset="0"/>
              <a:buChar char="•"/>
            </a:pPr>
            <a:r>
              <a:rPr lang="en-US" dirty="0">
                <a:latin typeface="Aptos" panose="020B0004020202020204" pitchFamily="34" charset="0"/>
              </a:rPr>
              <a:t>Green – Successful launches</a:t>
            </a:r>
          </a:p>
          <a:p>
            <a:pPr marL="285750" indent="-285750">
              <a:buFont typeface="Arial" panose="020B0604020202020204" pitchFamily="34" charset="0"/>
              <a:buChar char="•"/>
            </a:pPr>
            <a:r>
              <a:rPr lang="en-US" dirty="0">
                <a:latin typeface="Aptos" panose="020B0004020202020204" pitchFamily="34" charset="0"/>
              </a:rPr>
              <a:t>Red – Failed launches</a:t>
            </a:r>
            <a:endParaRPr lang="en-CA" dirty="0">
              <a:latin typeface="Aptos" panose="020B0004020202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points of interest</a:t>
            </a:r>
          </a:p>
        </p:txBody>
      </p:sp>
      <p:pic>
        <p:nvPicPr>
          <p:cNvPr id="4" name="Picture 3">
            <a:extLst>
              <a:ext uri="{FF2B5EF4-FFF2-40B4-BE49-F238E27FC236}">
                <a16:creationId xmlns:a16="http://schemas.microsoft.com/office/drawing/2014/main" id="{5959B50E-0363-6551-AA9F-28E4055E6649}"/>
              </a:ext>
            </a:extLst>
          </p:cNvPr>
          <p:cNvPicPr>
            <a:picLocks noChangeAspect="1"/>
          </p:cNvPicPr>
          <p:nvPr/>
        </p:nvPicPr>
        <p:blipFill>
          <a:blip r:embed="rId3"/>
          <a:stretch>
            <a:fillRect/>
          </a:stretch>
        </p:blipFill>
        <p:spPr>
          <a:xfrm>
            <a:off x="2475803" y="3449794"/>
            <a:ext cx="7610569" cy="2977417"/>
          </a:xfrm>
          <a:prstGeom prst="rect">
            <a:avLst/>
          </a:prstGeom>
        </p:spPr>
      </p:pic>
      <p:sp>
        <p:nvSpPr>
          <p:cNvPr id="6" name="TextBox 5">
            <a:extLst>
              <a:ext uri="{FF2B5EF4-FFF2-40B4-BE49-F238E27FC236}">
                <a16:creationId xmlns:a16="http://schemas.microsoft.com/office/drawing/2014/main" id="{863BAE2A-6DE8-A730-379C-1C7BCB44A6EC}"/>
              </a:ext>
            </a:extLst>
          </p:cNvPr>
          <p:cNvSpPr txBox="1"/>
          <p:nvPr/>
        </p:nvSpPr>
        <p:spPr>
          <a:xfrm>
            <a:off x="2328151" y="1540041"/>
            <a:ext cx="7399319" cy="1200329"/>
          </a:xfrm>
          <a:prstGeom prst="rect">
            <a:avLst/>
          </a:prstGeom>
          <a:noFill/>
        </p:spPr>
        <p:txBody>
          <a:bodyPr wrap="square" rtlCol="0">
            <a:spAutoFit/>
          </a:bodyPr>
          <a:lstStyle/>
          <a:p>
            <a:r>
              <a:rPr lang="en-US" dirty="0"/>
              <a:t>Distance from nearest coastline: 0.86km</a:t>
            </a:r>
          </a:p>
          <a:p>
            <a:r>
              <a:rPr lang="en-US" dirty="0"/>
              <a:t>Distance from nearest railway: 21.96km</a:t>
            </a:r>
          </a:p>
          <a:p>
            <a:r>
              <a:rPr lang="en-US" dirty="0"/>
              <a:t>Distance from nearest city: 23.33km</a:t>
            </a:r>
          </a:p>
          <a:p>
            <a:r>
              <a:rPr lang="en-US" dirty="0"/>
              <a:t>Distance from nearest highway:26.88km</a:t>
            </a:r>
            <a:endParaRPr lang="en-CA" dirty="0"/>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Picture 3">
            <a:extLst>
              <a:ext uri="{FF2B5EF4-FFF2-40B4-BE49-F238E27FC236}">
                <a16:creationId xmlns:a16="http://schemas.microsoft.com/office/drawing/2014/main" id="{7E4358B8-3FB9-6BB6-43E4-2AF58F06714B}"/>
              </a:ext>
            </a:extLst>
          </p:cNvPr>
          <p:cNvPicPr>
            <a:picLocks noChangeAspect="1"/>
          </p:cNvPicPr>
          <p:nvPr/>
        </p:nvPicPr>
        <p:blipFill>
          <a:blip r:embed="rId3"/>
          <a:stretch>
            <a:fillRect/>
          </a:stretch>
        </p:blipFill>
        <p:spPr>
          <a:xfrm>
            <a:off x="2671048" y="3184651"/>
            <a:ext cx="6849903" cy="3041741"/>
          </a:xfrm>
          <a:prstGeom prst="rect">
            <a:avLst/>
          </a:prstGeom>
        </p:spPr>
      </p:pic>
      <p:sp>
        <p:nvSpPr>
          <p:cNvPr id="6" name="TextBox 5">
            <a:extLst>
              <a:ext uri="{FF2B5EF4-FFF2-40B4-BE49-F238E27FC236}">
                <a16:creationId xmlns:a16="http://schemas.microsoft.com/office/drawing/2014/main" id="{CC298770-EA32-3E70-E41E-D65E6DBAC503}"/>
              </a:ext>
            </a:extLst>
          </p:cNvPr>
          <p:cNvSpPr txBox="1"/>
          <p:nvPr/>
        </p:nvSpPr>
        <p:spPr>
          <a:xfrm>
            <a:off x="3166361" y="1929475"/>
            <a:ext cx="5859277" cy="369332"/>
          </a:xfrm>
          <a:prstGeom prst="rect">
            <a:avLst/>
          </a:prstGeom>
          <a:noFill/>
        </p:spPr>
        <p:txBody>
          <a:bodyPr wrap="square" rtlCol="0">
            <a:spAutoFit/>
          </a:bodyPr>
          <a:lstStyle/>
          <a:p>
            <a:r>
              <a:rPr lang="en-US" dirty="0"/>
              <a:t>KSC LC-39A has the greatest number of successful launches</a:t>
            </a:r>
            <a:endParaRPr lang="en-CA" dirty="0"/>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of Launch site KSC LC-29A</a:t>
            </a:r>
          </a:p>
        </p:txBody>
      </p:sp>
      <p:pic>
        <p:nvPicPr>
          <p:cNvPr id="4" name="Picture 3">
            <a:extLst>
              <a:ext uri="{FF2B5EF4-FFF2-40B4-BE49-F238E27FC236}">
                <a16:creationId xmlns:a16="http://schemas.microsoft.com/office/drawing/2014/main" id="{5650F1FD-3BAD-C40B-C5D3-5E97803149F1}"/>
              </a:ext>
            </a:extLst>
          </p:cNvPr>
          <p:cNvPicPr>
            <a:picLocks noChangeAspect="1"/>
          </p:cNvPicPr>
          <p:nvPr/>
        </p:nvPicPr>
        <p:blipFill>
          <a:blip r:embed="rId3"/>
          <a:stretch>
            <a:fillRect/>
          </a:stretch>
        </p:blipFill>
        <p:spPr>
          <a:xfrm>
            <a:off x="3295259" y="4013978"/>
            <a:ext cx="5601482" cy="2305372"/>
          </a:xfrm>
          <a:prstGeom prst="rect">
            <a:avLst/>
          </a:prstGeom>
        </p:spPr>
      </p:pic>
      <p:sp>
        <p:nvSpPr>
          <p:cNvPr id="6" name="TextBox 5">
            <a:extLst>
              <a:ext uri="{FF2B5EF4-FFF2-40B4-BE49-F238E27FC236}">
                <a16:creationId xmlns:a16="http://schemas.microsoft.com/office/drawing/2014/main" id="{614D25E1-7E84-4409-1B14-4D2A91CC2B9A}"/>
              </a:ext>
            </a:extLst>
          </p:cNvPr>
          <p:cNvSpPr txBox="1"/>
          <p:nvPr/>
        </p:nvSpPr>
        <p:spPr>
          <a:xfrm>
            <a:off x="2823410" y="2320809"/>
            <a:ext cx="6545179" cy="461665"/>
          </a:xfrm>
          <a:prstGeom prst="rect">
            <a:avLst/>
          </a:prstGeom>
          <a:noFill/>
        </p:spPr>
        <p:txBody>
          <a:bodyPr wrap="square" rtlCol="0">
            <a:spAutoFit/>
          </a:bodyPr>
          <a:lstStyle/>
          <a:p>
            <a:r>
              <a:rPr lang="en-US" sz="2400" dirty="0">
                <a:latin typeface="Aptos" panose="020B0004020202020204" pitchFamily="34" charset="0"/>
              </a:rPr>
              <a:t>KSC LC-29A has a launch success rate of 76.9%</a:t>
            </a:r>
            <a:endParaRPr lang="en-CA" sz="2400" dirty="0">
              <a:latin typeface="Aptos" panose="020B0004020202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19134"/>
            <a:ext cx="6592063" cy="54339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600"/>
              </a:spcBef>
              <a:buNone/>
            </a:pPr>
            <a:r>
              <a:rPr lang="en-US" sz="1800" b="1" dirty="0">
                <a:solidFill>
                  <a:schemeClr val="accent3">
                    <a:lumMod val="25000"/>
                  </a:schemeClr>
                </a:solidFill>
                <a:latin typeface="Aptos" panose="020B0004020202020204" pitchFamily="34" charset="0"/>
              </a:rPr>
              <a:t>Background</a:t>
            </a:r>
          </a:p>
          <a:p>
            <a:pPr marL="0" indent="0">
              <a:spcBef>
                <a:spcPts val="600"/>
              </a:spcBef>
              <a:buNone/>
            </a:pPr>
            <a:r>
              <a:rPr lang="en-US" sz="1800" dirty="0">
                <a:solidFill>
                  <a:schemeClr val="accent3">
                    <a:lumMod val="25000"/>
                  </a:schemeClr>
                </a:solidFill>
                <a:latin typeface="Aptos" panose="020B0004020202020204" pitchFamily="34" charset="0"/>
              </a:rPr>
              <a:t>SpaceX stands out as the foremost successful entity in the commercial space era, revolutionizing space travel through cost-effectiveness. Highlighted on its website are Falcon 9 rocket launches, priced at 62 million dollars, in stark contrast to other providers whose costs soar above 165 million dollars per launch. The substantial savings stem from SpaceX's innovative practice of reusing the first stage. Consequently, forecasting the successful landing of the first stage becomes pivotal in determining the overall launch cost. Leveraging publicly available information and machine learning models, our objective is to predict whether SpaceX will opt to reuse the first stage.</a:t>
            </a:r>
          </a:p>
          <a:p>
            <a:pPr marL="0" indent="0">
              <a:spcBef>
                <a:spcPts val="600"/>
              </a:spcBef>
              <a:buNone/>
            </a:pPr>
            <a:endParaRPr lang="en-US" sz="1800" dirty="0">
              <a:solidFill>
                <a:schemeClr val="accent3">
                  <a:lumMod val="25000"/>
                </a:schemeClr>
              </a:solidFill>
              <a:latin typeface="Aptos" panose="020B0004020202020204" pitchFamily="34" charset="0"/>
            </a:endParaRPr>
          </a:p>
          <a:p>
            <a:pPr marL="0" indent="0">
              <a:spcBef>
                <a:spcPts val="600"/>
              </a:spcBef>
              <a:buNone/>
            </a:pPr>
            <a:r>
              <a:rPr lang="en-US" sz="1800" b="1" dirty="0">
                <a:solidFill>
                  <a:schemeClr val="accent3">
                    <a:lumMod val="25000"/>
                  </a:schemeClr>
                </a:solidFill>
                <a:latin typeface="Aptos" panose="020B0004020202020204" pitchFamily="34" charset="0"/>
              </a:rPr>
              <a:t>Questions to be answered</a:t>
            </a:r>
          </a:p>
          <a:p>
            <a:pPr>
              <a:spcBef>
                <a:spcPts val="600"/>
              </a:spcBef>
            </a:pPr>
            <a:r>
              <a:rPr lang="en-US" sz="1800" dirty="0">
                <a:solidFill>
                  <a:schemeClr val="accent3">
                    <a:lumMod val="25000"/>
                  </a:schemeClr>
                </a:solidFill>
                <a:latin typeface="Aptos" panose="020B0004020202020204" pitchFamily="34" charset="0"/>
              </a:rPr>
              <a:t>How do variables such as payload mass, launch site, number of flights, and orbits affect the success of the first stage landing?</a:t>
            </a:r>
          </a:p>
          <a:p>
            <a:pPr>
              <a:spcBef>
                <a:spcPts val="600"/>
              </a:spcBef>
            </a:pPr>
            <a:r>
              <a:rPr lang="en-US" sz="1800" dirty="0">
                <a:solidFill>
                  <a:schemeClr val="accent3">
                    <a:lumMod val="25000"/>
                  </a:schemeClr>
                </a:solidFill>
                <a:latin typeface="Aptos" panose="020B0004020202020204" pitchFamily="34" charset="0"/>
              </a:rPr>
              <a:t>Does the rate of successful landings increase over the years?</a:t>
            </a:r>
          </a:p>
          <a:p>
            <a:pPr>
              <a:spcBef>
                <a:spcPts val="600"/>
              </a:spcBef>
            </a:pPr>
            <a:r>
              <a:rPr lang="en-US" sz="1800" dirty="0">
                <a:solidFill>
                  <a:schemeClr val="accent3">
                    <a:lumMod val="25000"/>
                  </a:schemeClr>
                </a:solidFill>
                <a:latin typeface="Aptos" panose="020B0004020202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in Relation to Launch Success</a:t>
            </a:r>
          </a:p>
        </p:txBody>
      </p:sp>
      <p:pic>
        <p:nvPicPr>
          <p:cNvPr id="4" name="Picture 3">
            <a:extLst>
              <a:ext uri="{FF2B5EF4-FFF2-40B4-BE49-F238E27FC236}">
                <a16:creationId xmlns:a16="http://schemas.microsoft.com/office/drawing/2014/main" id="{F27EF074-2FA2-136C-0D28-93E62485BE42}"/>
              </a:ext>
            </a:extLst>
          </p:cNvPr>
          <p:cNvPicPr>
            <a:picLocks noChangeAspect="1"/>
          </p:cNvPicPr>
          <p:nvPr/>
        </p:nvPicPr>
        <p:blipFill>
          <a:blip r:embed="rId3"/>
          <a:stretch>
            <a:fillRect/>
          </a:stretch>
        </p:blipFill>
        <p:spPr>
          <a:xfrm>
            <a:off x="2201406" y="3095941"/>
            <a:ext cx="7789187" cy="3331269"/>
          </a:xfrm>
          <a:prstGeom prst="rect">
            <a:avLst/>
          </a:prstGeom>
        </p:spPr>
      </p:pic>
      <p:sp>
        <p:nvSpPr>
          <p:cNvPr id="6" name="TextBox 5">
            <a:extLst>
              <a:ext uri="{FF2B5EF4-FFF2-40B4-BE49-F238E27FC236}">
                <a16:creationId xmlns:a16="http://schemas.microsoft.com/office/drawing/2014/main" id="{3AEB9390-B370-BBD9-054C-83D023739B80}"/>
              </a:ext>
            </a:extLst>
          </p:cNvPr>
          <p:cNvSpPr txBox="1"/>
          <p:nvPr/>
        </p:nvSpPr>
        <p:spPr>
          <a:xfrm>
            <a:off x="1439769" y="1703627"/>
            <a:ext cx="9176084" cy="830997"/>
          </a:xfrm>
          <a:prstGeom prst="rect">
            <a:avLst/>
          </a:prstGeom>
          <a:noFill/>
        </p:spPr>
        <p:txBody>
          <a:bodyPr wrap="square" rtlCol="0">
            <a:spAutoFit/>
          </a:bodyPr>
          <a:lstStyle/>
          <a:p>
            <a:r>
              <a:rPr lang="en-US" sz="2400" dirty="0">
                <a:latin typeface="Aptos" panose="020B0004020202020204" pitchFamily="34" charset="0"/>
              </a:rPr>
              <a:t>Payloads between 2000kg and 5000kg have the highest success rate</a:t>
            </a:r>
          </a:p>
          <a:p>
            <a:endParaRPr lang="en-CA" sz="2400" dirty="0">
              <a:latin typeface="Aptos" panose="020B0004020202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523207"/>
            <a:ext cx="10583789" cy="89174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The accuracy scores are similar for all models however the decision tree model seems to have a marginally higher score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1E8953F-A591-D5C4-8428-CA574478267B}"/>
              </a:ext>
            </a:extLst>
          </p:cNvPr>
          <p:cNvPicPr>
            <a:picLocks noChangeAspect="1"/>
          </p:cNvPicPr>
          <p:nvPr/>
        </p:nvPicPr>
        <p:blipFill>
          <a:blip r:embed="rId3"/>
          <a:stretch>
            <a:fillRect/>
          </a:stretch>
        </p:blipFill>
        <p:spPr>
          <a:xfrm>
            <a:off x="1895775" y="2891273"/>
            <a:ext cx="8400447" cy="353593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238290"/>
            <a:ext cx="10515600" cy="413330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The confusion matrix of the decision tree model is like all the other models even though it is the best performing one.</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Confusion matrix outputs:</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TP: 12</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TN: 3</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FP: 3</a:t>
            </a:r>
          </a:p>
          <a:p>
            <a:pPr marL="0" indent="0">
              <a:lnSpc>
                <a:spcPct val="100000"/>
              </a:lnSpc>
              <a:spcBef>
                <a:spcPts val="1400"/>
              </a:spcBef>
              <a:buNone/>
            </a:pPr>
            <a:r>
              <a:rPr lang="en-US" sz="2200" dirty="0">
                <a:solidFill>
                  <a:schemeClr val="accent3">
                    <a:lumMod val="25000"/>
                  </a:schemeClr>
                </a:solidFill>
                <a:latin typeface="Aptos" panose="020B0004020202020204" pitchFamily="34" charset="0"/>
              </a:rPr>
              <a:t>FN: 0</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64462D1-5D04-03D8-F82B-47E0DEA46F5D}"/>
              </a:ext>
            </a:extLst>
          </p:cNvPr>
          <p:cNvPicPr>
            <a:picLocks noChangeAspect="1"/>
          </p:cNvPicPr>
          <p:nvPr/>
        </p:nvPicPr>
        <p:blipFill>
          <a:blip r:embed="rId3"/>
          <a:stretch>
            <a:fillRect/>
          </a:stretch>
        </p:blipFill>
        <p:spPr>
          <a:xfrm>
            <a:off x="5336507" y="2280224"/>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411179"/>
            <a:ext cx="10515600" cy="4614394"/>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Model Performance: The models performed similarly on the test set with the decision tree model slightly outperforming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Equator: Most of the launch sites are near the equator for an additional natural boost - due to the rotational speed of earth - which helps save the cost of putting in extra fuel and boosters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Coast: All the launch sites are close to the coast • Launch Success: Increases over time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LC-39A: Has the highest success rate among launch sites. Has a 100% success rate for launches less than 5,500 kg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Orbits: ES-L1, GEO, HEO, and SSO have a 100%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Across all launch sites, the higher the payload mass (kg), the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higher the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2155"/>
            <a:ext cx="7024874" cy="537349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1800" b="1" dirty="0">
                <a:solidFill>
                  <a:schemeClr val="accent3">
                    <a:lumMod val="25000"/>
                  </a:schemeClr>
                </a:solidFill>
                <a:latin typeface="Aptos" panose="020B0004020202020204" pitchFamily="34" charset="0"/>
              </a:rPr>
              <a:t>Data collection methodology:</a:t>
            </a:r>
          </a:p>
          <a:p>
            <a:pPr>
              <a:lnSpc>
                <a:spcPct val="120000"/>
              </a:lnSpc>
              <a:spcBef>
                <a:spcPts val="600"/>
              </a:spcBef>
            </a:pPr>
            <a:r>
              <a:rPr lang="en-US" sz="1600" dirty="0">
                <a:solidFill>
                  <a:schemeClr val="accent3">
                    <a:lumMod val="25000"/>
                  </a:schemeClr>
                </a:solidFill>
                <a:latin typeface="Aptos" panose="020B0004020202020204" pitchFamily="34" charset="0"/>
              </a:rPr>
              <a:t>Data was collected from the SpaceX </a:t>
            </a:r>
            <a:r>
              <a:rPr lang="en-US" sz="1600" b="1" dirty="0">
                <a:solidFill>
                  <a:schemeClr val="accent3">
                    <a:lumMod val="25000"/>
                  </a:schemeClr>
                </a:solidFill>
                <a:latin typeface="Aptos" panose="020B0004020202020204" pitchFamily="34" charset="0"/>
              </a:rPr>
              <a:t>REST API </a:t>
            </a:r>
            <a:r>
              <a:rPr lang="en-US" sz="1600" dirty="0">
                <a:solidFill>
                  <a:schemeClr val="accent3">
                    <a:lumMod val="25000"/>
                  </a:schemeClr>
                </a:solidFill>
                <a:latin typeface="Aptos" panose="020B0004020202020204" pitchFamily="34" charset="0"/>
              </a:rPr>
              <a:t>and Wikipedia’s</a:t>
            </a:r>
            <a:r>
              <a:rPr lang="en-US" sz="1600" b="1" dirty="0">
                <a:solidFill>
                  <a:schemeClr val="accent3">
                    <a:lumMod val="25000"/>
                  </a:schemeClr>
                </a:solidFill>
                <a:latin typeface="Aptos" panose="020B0004020202020204" pitchFamily="34" charset="0"/>
              </a:rPr>
              <a:t> List of Falcon 9 Launches</a:t>
            </a:r>
          </a:p>
          <a:p>
            <a:pPr marL="0" indent="0">
              <a:lnSpc>
                <a:spcPct val="120000"/>
              </a:lnSpc>
              <a:spcBef>
                <a:spcPts val="600"/>
              </a:spcBef>
              <a:buNone/>
            </a:pPr>
            <a:r>
              <a:rPr lang="en-US" sz="1800" b="1" dirty="0">
                <a:solidFill>
                  <a:schemeClr val="accent3">
                    <a:lumMod val="25000"/>
                  </a:schemeClr>
                </a:solidFill>
                <a:latin typeface="Aptos" panose="020B0004020202020204" pitchFamily="34" charset="0"/>
              </a:rPr>
              <a:t>Perform data wrangling</a:t>
            </a:r>
          </a:p>
          <a:p>
            <a:pPr>
              <a:lnSpc>
                <a:spcPct val="120000"/>
              </a:lnSpc>
              <a:spcBef>
                <a:spcPts val="600"/>
              </a:spcBef>
            </a:pPr>
            <a:r>
              <a:rPr lang="en-US" sz="1600" dirty="0">
                <a:solidFill>
                  <a:schemeClr val="tx1"/>
                </a:solidFill>
                <a:latin typeface="Aptos" panose="020B0004020202020204" pitchFamily="34" charset="0"/>
              </a:rPr>
              <a:t>Data was filtered looking for missing values and categorical values which were then encoded using one hot encoding</a:t>
            </a:r>
          </a:p>
          <a:p>
            <a:pPr marL="0" indent="0">
              <a:lnSpc>
                <a:spcPct val="120000"/>
              </a:lnSpc>
              <a:spcBef>
                <a:spcPts val="600"/>
              </a:spcBef>
              <a:buNone/>
            </a:pPr>
            <a:r>
              <a:rPr lang="en-US" sz="1800" b="1" dirty="0">
                <a:solidFill>
                  <a:schemeClr val="accent3">
                    <a:lumMod val="25000"/>
                  </a:schemeClr>
                </a:solidFill>
                <a:latin typeface="Aptos" panose="020B0004020202020204" pitchFamily="34" charset="0"/>
              </a:rPr>
              <a:t>Perform exploratory data analysis (EDA) using visualization and SQL</a:t>
            </a:r>
          </a:p>
          <a:p>
            <a:pPr>
              <a:lnSpc>
                <a:spcPct val="120000"/>
              </a:lnSpc>
              <a:spcBef>
                <a:spcPts val="600"/>
              </a:spcBef>
            </a:pPr>
            <a:r>
              <a:rPr lang="en-US" sz="1600" dirty="0">
                <a:solidFill>
                  <a:schemeClr val="accent3">
                    <a:lumMod val="25000"/>
                  </a:schemeClr>
                </a:solidFill>
                <a:latin typeface="Aptos" panose="020B0004020202020204" pitchFamily="34" charset="0"/>
              </a:rPr>
              <a:t>Data was visualized using the </a:t>
            </a:r>
            <a:r>
              <a:rPr lang="en-US" sz="1600" b="1" dirty="0">
                <a:solidFill>
                  <a:schemeClr val="accent3">
                    <a:lumMod val="25000"/>
                  </a:schemeClr>
                </a:solidFill>
                <a:latin typeface="Aptos" panose="020B0004020202020204" pitchFamily="34" charset="0"/>
              </a:rPr>
              <a:t>Seaborn</a:t>
            </a:r>
            <a:r>
              <a:rPr lang="en-US" sz="1600" dirty="0">
                <a:solidFill>
                  <a:schemeClr val="accent3">
                    <a:lumMod val="25000"/>
                  </a:schemeClr>
                </a:solidFill>
                <a:latin typeface="Aptos" panose="020B0004020202020204" pitchFamily="34" charset="0"/>
              </a:rPr>
              <a:t> library </a:t>
            </a:r>
          </a:p>
          <a:p>
            <a:pPr>
              <a:lnSpc>
                <a:spcPct val="120000"/>
              </a:lnSpc>
              <a:spcBef>
                <a:spcPts val="600"/>
              </a:spcBef>
            </a:pPr>
            <a:r>
              <a:rPr lang="en-US" sz="1600" dirty="0">
                <a:solidFill>
                  <a:schemeClr val="accent3">
                    <a:lumMod val="25000"/>
                  </a:schemeClr>
                </a:solidFill>
                <a:latin typeface="Aptos" panose="020B0004020202020204" pitchFamily="34" charset="0"/>
              </a:rPr>
              <a:t>Calculations on the data was made through </a:t>
            </a:r>
            <a:r>
              <a:rPr lang="en-US" sz="1600" b="1" dirty="0">
                <a:solidFill>
                  <a:schemeClr val="accent3">
                    <a:lumMod val="25000"/>
                  </a:schemeClr>
                </a:solidFill>
                <a:latin typeface="Aptos" panose="020B0004020202020204" pitchFamily="34" charset="0"/>
              </a:rPr>
              <a:t>SQL</a:t>
            </a:r>
            <a:r>
              <a:rPr lang="en-US" sz="1600" dirty="0">
                <a:solidFill>
                  <a:schemeClr val="accent3">
                    <a:lumMod val="25000"/>
                  </a:schemeClr>
                </a:solidFill>
                <a:latin typeface="Aptos" panose="020B0004020202020204" pitchFamily="34" charset="0"/>
              </a:rPr>
              <a:t> queries</a:t>
            </a:r>
          </a:p>
          <a:p>
            <a:pPr marL="0" indent="0">
              <a:lnSpc>
                <a:spcPct val="120000"/>
              </a:lnSpc>
              <a:spcBef>
                <a:spcPts val="600"/>
              </a:spcBef>
              <a:buNone/>
            </a:pPr>
            <a:r>
              <a:rPr lang="en-US" sz="1900" b="1" dirty="0">
                <a:solidFill>
                  <a:schemeClr val="accent3">
                    <a:lumMod val="25000"/>
                  </a:schemeClr>
                </a:solidFill>
                <a:latin typeface="Aptos" panose="020B0004020202020204" pitchFamily="34" charset="0"/>
              </a:rPr>
              <a:t>Perform interactive visual analytics using Folium and </a:t>
            </a:r>
            <a:r>
              <a:rPr lang="en-US" sz="1900" b="1" dirty="0" err="1">
                <a:solidFill>
                  <a:schemeClr val="accent3">
                    <a:lumMod val="25000"/>
                  </a:schemeClr>
                </a:solidFill>
                <a:latin typeface="Aptos" panose="020B0004020202020204" pitchFamily="34" charset="0"/>
              </a:rPr>
              <a:t>Plotly</a:t>
            </a:r>
            <a:r>
              <a:rPr lang="en-US" sz="1900" b="1" dirty="0">
                <a:solidFill>
                  <a:schemeClr val="accent3">
                    <a:lumMod val="25000"/>
                  </a:schemeClr>
                </a:solidFill>
                <a:latin typeface="Aptos" panose="020B0004020202020204" pitchFamily="34" charset="0"/>
              </a:rPr>
              <a:t> Dash</a:t>
            </a:r>
          </a:p>
          <a:p>
            <a:pPr>
              <a:lnSpc>
                <a:spcPct val="120000"/>
              </a:lnSpc>
              <a:spcBef>
                <a:spcPts val="600"/>
              </a:spcBef>
            </a:pPr>
            <a:r>
              <a:rPr lang="en-US" sz="1600" dirty="0">
                <a:solidFill>
                  <a:schemeClr val="accent3">
                    <a:lumMod val="25000"/>
                  </a:schemeClr>
                </a:solidFill>
                <a:latin typeface="Aptos" panose="020B0004020202020204" pitchFamily="34" charset="0"/>
              </a:rPr>
              <a:t>Both an interactive map with launch sites and successful/failed launches and key statistical relationships were presented using </a:t>
            </a:r>
            <a:r>
              <a:rPr lang="en-US" sz="1600" b="1" dirty="0">
                <a:solidFill>
                  <a:schemeClr val="accent3">
                    <a:lumMod val="25000"/>
                  </a:schemeClr>
                </a:solidFill>
                <a:latin typeface="Aptos" panose="020B0004020202020204" pitchFamily="34" charset="0"/>
              </a:rPr>
              <a:t>Folium</a:t>
            </a:r>
            <a:r>
              <a:rPr lang="en-US" sz="1600" dirty="0">
                <a:solidFill>
                  <a:schemeClr val="accent3">
                    <a:lumMod val="25000"/>
                  </a:schemeClr>
                </a:solidFill>
                <a:latin typeface="Aptos" panose="020B0004020202020204" pitchFamily="34" charset="0"/>
              </a:rPr>
              <a:t> and </a:t>
            </a:r>
            <a:r>
              <a:rPr lang="en-US" sz="1600" b="1" dirty="0">
                <a:solidFill>
                  <a:schemeClr val="accent3">
                    <a:lumMod val="25000"/>
                  </a:schemeClr>
                </a:solidFill>
                <a:latin typeface="Aptos" panose="020B0004020202020204" pitchFamily="34" charset="0"/>
              </a:rPr>
              <a:t>Dash</a:t>
            </a:r>
            <a:r>
              <a:rPr lang="en-US" sz="1600" dirty="0">
                <a:solidFill>
                  <a:schemeClr val="accent3">
                    <a:lumMod val="25000"/>
                  </a:schemeClr>
                </a:solidFill>
                <a:latin typeface="Aptos" panose="020B0004020202020204" pitchFamily="34" charset="0"/>
              </a:rPr>
              <a:t> respectively</a:t>
            </a:r>
          </a:p>
          <a:p>
            <a:pPr marL="0" indent="0">
              <a:lnSpc>
                <a:spcPct val="120000"/>
              </a:lnSpc>
              <a:spcBef>
                <a:spcPts val="600"/>
              </a:spcBef>
              <a:buNone/>
            </a:pPr>
            <a:r>
              <a:rPr lang="en-US" sz="1900" b="1" dirty="0">
                <a:solidFill>
                  <a:schemeClr val="accent3">
                    <a:lumMod val="25000"/>
                  </a:schemeClr>
                </a:solidFill>
                <a:latin typeface="Aptos" panose="020B0004020202020204" pitchFamily="34" charset="0"/>
              </a:rPr>
              <a:t>Perform predictive analysis using classification models</a:t>
            </a:r>
          </a:p>
          <a:p>
            <a:pPr>
              <a:lnSpc>
                <a:spcPct val="120000"/>
              </a:lnSpc>
              <a:spcBef>
                <a:spcPts val="600"/>
              </a:spcBef>
            </a:pPr>
            <a:r>
              <a:rPr lang="en-US" sz="1600" dirty="0">
                <a:solidFill>
                  <a:schemeClr val="accent3">
                    <a:lumMod val="25000"/>
                  </a:schemeClr>
                </a:solidFill>
                <a:latin typeface="Aptos" panose="020B0004020202020204" pitchFamily="34" charset="0"/>
              </a:rPr>
              <a:t>Using the dataset created through the previous steps various machine learning models were created using </a:t>
            </a:r>
            <a:r>
              <a:rPr lang="en-US" sz="1600" b="1" dirty="0">
                <a:solidFill>
                  <a:schemeClr val="accent3">
                    <a:lumMod val="25000"/>
                  </a:schemeClr>
                </a:solidFill>
                <a:latin typeface="Aptos" panose="020B0004020202020204" pitchFamily="34" charset="0"/>
              </a:rPr>
              <a:t>Grid-search</a:t>
            </a:r>
            <a:r>
              <a:rPr lang="en-US" sz="1600" dirty="0">
                <a:solidFill>
                  <a:schemeClr val="accent3">
                    <a:lumMod val="25000"/>
                  </a:schemeClr>
                </a:solidFill>
                <a:latin typeface="Aptos" panose="020B0004020202020204" pitchFamily="34" charset="0"/>
              </a:rPr>
              <a:t> algorithms to find the best hyperparameters for each model</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6785"/>
            <a:ext cx="10515600" cy="4880178"/>
          </a:xfrm>
          <a:prstGeom prst="rect">
            <a:avLst/>
          </a:prstGeom>
        </p:spPr>
        <p:txBody>
          <a:bodyPr/>
          <a:lstStyle/>
          <a:p>
            <a:pPr marL="0" indent="0">
              <a:lnSpc>
                <a:spcPct val="100000"/>
              </a:lnSpc>
              <a:spcBef>
                <a:spcPts val="1400"/>
              </a:spcBef>
              <a:buNone/>
            </a:pPr>
            <a:r>
              <a:rPr lang="en-US" sz="2200" b="1" dirty="0">
                <a:solidFill>
                  <a:schemeClr val="accent3">
                    <a:lumMod val="25000"/>
                  </a:schemeClr>
                </a:solidFill>
                <a:latin typeface="Aptos" panose="020B0004020202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ptos" panose="020B0004020202020204" pitchFamily="34" charset="0"/>
              </a:rPr>
              <a:t>Data was collected from the SpaceX REST API as well as Wikipedia’s List of Falcon 9 Launches webpage.</a:t>
            </a:r>
          </a:p>
          <a:p>
            <a:pPr marL="0" indent="0">
              <a:lnSpc>
                <a:spcPct val="100000"/>
              </a:lnSpc>
              <a:spcBef>
                <a:spcPts val="1400"/>
              </a:spcBef>
              <a:buNone/>
            </a:pPr>
            <a:r>
              <a:rPr lang="en-US" sz="2200" b="1" dirty="0">
                <a:solidFill>
                  <a:schemeClr val="accent3">
                    <a:lumMod val="25000"/>
                  </a:schemeClr>
                </a:solidFill>
                <a:latin typeface="Aptos" panose="020B0004020202020204" pitchFamily="34" charset="0"/>
              </a:rPr>
              <a:t>Data collected through the SpaceX REST API:</a:t>
            </a:r>
          </a:p>
          <a:p>
            <a:pPr>
              <a:lnSpc>
                <a:spcPct val="100000"/>
              </a:lnSpc>
              <a:spcBef>
                <a:spcPts val="1400"/>
              </a:spcBef>
            </a:pPr>
            <a:r>
              <a:rPr lang="en-US" sz="2200" dirty="0">
                <a:solidFill>
                  <a:schemeClr val="accent3">
                    <a:lumMod val="25000"/>
                  </a:schemeClr>
                </a:solidFill>
                <a:latin typeface="Aptos" panose="020B0004020202020204" pitchFamily="34" charset="0"/>
              </a:rPr>
              <a:t>Flight number, date, Booster version, Payload mass, Orbit, Launch site, Outcome, Flight, Grid fins, Reused, Legs, Landing pad, Block, Reused count, Serial, Longitude, Latitude.</a:t>
            </a:r>
          </a:p>
          <a:p>
            <a:pPr marL="0" indent="0">
              <a:lnSpc>
                <a:spcPct val="100000"/>
              </a:lnSpc>
              <a:spcBef>
                <a:spcPts val="1400"/>
              </a:spcBef>
              <a:buNone/>
            </a:pPr>
            <a:r>
              <a:rPr lang="en-US" sz="2200" b="1" dirty="0">
                <a:solidFill>
                  <a:schemeClr val="accent3">
                    <a:lumMod val="25000"/>
                  </a:schemeClr>
                </a:solidFill>
                <a:latin typeface="Aptos" panose="020B0004020202020204" pitchFamily="34" charset="0"/>
              </a:rPr>
              <a:t>Data collected through web scraping Wikipedia:</a:t>
            </a:r>
          </a:p>
          <a:p>
            <a:pPr>
              <a:lnSpc>
                <a:spcPct val="100000"/>
              </a:lnSpc>
              <a:spcBef>
                <a:spcPts val="1400"/>
              </a:spcBef>
            </a:pPr>
            <a:r>
              <a:rPr lang="en-US" sz="2200" dirty="0">
                <a:solidFill>
                  <a:schemeClr val="accent3">
                    <a:lumMod val="25000"/>
                  </a:schemeClr>
                </a:solidFill>
                <a:latin typeface="Aptos" panose="020B0004020202020204" pitchFamily="34" charset="0"/>
              </a:rPr>
              <a:t>Flight number, Launch site, Payload, Payload mass, Orbit, Customer, Launch outcome, Booster version, Booster landing, Date, Time</a:t>
            </a:r>
          </a:p>
          <a:p>
            <a:pPr marL="0" indent="0">
              <a:buNone/>
            </a:pPr>
            <a:endParaRPr lang="en-US" dirty="0">
              <a:latin typeface="Aptos" panose="020B0004020202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4032D9A5-632E-AD2C-AA20-8025E26B6B16}"/>
              </a:ext>
            </a:extLst>
          </p:cNvPr>
          <p:cNvPicPr>
            <a:picLocks noChangeAspect="1"/>
          </p:cNvPicPr>
          <p:nvPr/>
        </p:nvPicPr>
        <p:blipFill>
          <a:blip r:embed="rId3"/>
          <a:stretch>
            <a:fillRect/>
          </a:stretch>
        </p:blipFill>
        <p:spPr>
          <a:xfrm>
            <a:off x="12022" y="2025068"/>
            <a:ext cx="12192000" cy="370622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34DC4737-4FAD-62FA-6919-C63D9926DC28}"/>
              </a:ext>
            </a:extLst>
          </p:cNvPr>
          <p:cNvPicPr>
            <a:picLocks noChangeAspect="1"/>
          </p:cNvPicPr>
          <p:nvPr/>
        </p:nvPicPr>
        <p:blipFill>
          <a:blip r:embed="rId3"/>
          <a:stretch>
            <a:fillRect/>
          </a:stretch>
        </p:blipFill>
        <p:spPr>
          <a:xfrm>
            <a:off x="144379" y="1575889"/>
            <a:ext cx="12047621" cy="370622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4309</TotalTime>
  <Words>2055</Words>
  <Application>Microsoft Office PowerPoint</Application>
  <PresentationFormat>Widescreen</PresentationFormat>
  <Paragraphs>246</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Aptos</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Vikas Movva</cp:lastModifiedBy>
  <cp:revision>200</cp:revision>
  <dcterms:created xsi:type="dcterms:W3CDTF">2021-04-29T18:58:34Z</dcterms:created>
  <dcterms:modified xsi:type="dcterms:W3CDTF">2023-12-16T21:18:10Z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